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5"/>
  </p:notesMasterIdLst>
  <p:handoutMasterIdLst>
    <p:handoutMasterId r:id="rId56"/>
  </p:handoutMasterIdLst>
  <p:sldIdLst>
    <p:sldId id="327" r:id="rId5"/>
    <p:sldId id="330" r:id="rId6"/>
    <p:sldId id="331" r:id="rId7"/>
    <p:sldId id="333" r:id="rId8"/>
    <p:sldId id="332" r:id="rId9"/>
    <p:sldId id="298" r:id="rId10"/>
    <p:sldId id="262" r:id="rId11"/>
    <p:sldId id="334" r:id="rId12"/>
    <p:sldId id="263" r:id="rId13"/>
    <p:sldId id="335" r:id="rId14"/>
    <p:sldId id="299" r:id="rId15"/>
    <p:sldId id="302" r:id="rId16"/>
    <p:sldId id="264" r:id="rId17"/>
    <p:sldId id="266" r:id="rId18"/>
    <p:sldId id="336" r:id="rId19"/>
    <p:sldId id="337" r:id="rId20"/>
    <p:sldId id="265" r:id="rId21"/>
    <p:sldId id="276" r:id="rId22"/>
    <p:sldId id="338" r:id="rId23"/>
    <p:sldId id="293" r:id="rId24"/>
    <p:sldId id="340" r:id="rId25"/>
    <p:sldId id="277" r:id="rId26"/>
    <p:sldId id="339" r:id="rId27"/>
    <p:sldId id="284" r:id="rId28"/>
    <p:sldId id="269" r:id="rId29"/>
    <p:sldId id="304" r:id="rId30"/>
    <p:sldId id="305" r:id="rId31"/>
    <p:sldId id="307" r:id="rId32"/>
    <p:sldId id="306" r:id="rId33"/>
    <p:sldId id="308" r:id="rId34"/>
    <p:sldId id="270" r:id="rId35"/>
    <p:sldId id="309" r:id="rId36"/>
    <p:sldId id="310" r:id="rId37"/>
    <p:sldId id="311" r:id="rId38"/>
    <p:sldId id="312" r:id="rId39"/>
    <p:sldId id="314" r:id="rId40"/>
    <p:sldId id="313" r:id="rId41"/>
    <p:sldId id="315" r:id="rId42"/>
    <p:sldId id="316" r:id="rId43"/>
    <p:sldId id="317" r:id="rId44"/>
    <p:sldId id="294" r:id="rId45"/>
    <p:sldId id="296" r:id="rId46"/>
    <p:sldId id="318" r:id="rId47"/>
    <p:sldId id="319" r:id="rId48"/>
    <p:sldId id="288" r:id="rId49"/>
    <p:sldId id="289" r:id="rId50"/>
    <p:sldId id="320" r:id="rId51"/>
    <p:sldId id="274" r:id="rId52"/>
    <p:sldId id="341" r:id="rId53"/>
    <p:sldId id="329" r:id="rId54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84" d="100"/>
          <a:sy n="84" d="100"/>
        </p:scale>
        <p:origin x="864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commentAuthors" Target="commentAuthor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5276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0586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461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9307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3358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084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Anastasiia Trofimova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01/23/2025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93C46E-8472-9D08-28F7-3C0F7228834D}"/>
              </a:ext>
            </a:extLst>
          </p:cNvPr>
          <p:cNvSpPr/>
          <p:nvPr/>
        </p:nvSpPr>
        <p:spPr>
          <a:xfrm>
            <a:off x="3804000" y="2556019"/>
            <a:ext cx="2951210" cy="3781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Scraping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034F83-E646-F523-79B3-898DDDFAF390}"/>
              </a:ext>
            </a:extLst>
          </p:cNvPr>
          <p:cNvSpPr/>
          <p:nvPr/>
        </p:nvSpPr>
        <p:spPr>
          <a:xfrm>
            <a:off x="3804002" y="4527640"/>
            <a:ext cx="2835661" cy="38830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Parsing &amp; Cleaning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8AFC13C-145A-E0BE-4E0D-06AD8514F077}"/>
              </a:ext>
            </a:extLst>
          </p:cNvPr>
          <p:cNvSpPr/>
          <p:nvPr/>
        </p:nvSpPr>
        <p:spPr>
          <a:xfrm>
            <a:off x="396442" y="4504212"/>
            <a:ext cx="2835661" cy="40163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Normalization</a:t>
            </a:r>
          </a:p>
        </p:txBody>
      </p:sp>
      <p:sp>
        <p:nvSpPr>
          <p:cNvPr id="16" name="Flowchart: Data 15">
            <a:extLst>
              <a:ext uri="{FF2B5EF4-FFF2-40B4-BE49-F238E27FC236}">
                <a16:creationId xmlns:a16="http://schemas.microsoft.com/office/drawing/2014/main" id="{3CB69F57-DDAF-DD82-1C92-7F191101C32D}"/>
              </a:ext>
            </a:extLst>
          </p:cNvPr>
          <p:cNvSpPr/>
          <p:nvPr/>
        </p:nvSpPr>
        <p:spPr>
          <a:xfrm>
            <a:off x="3804002" y="1493658"/>
            <a:ext cx="2951209" cy="569337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Public Web Sources</a:t>
            </a:r>
          </a:p>
        </p:txBody>
      </p:sp>
      <p:sp>
        <p:nvSpPr>
          <p:cNvPr id="17" name="Flowchart: Data 16">
            <a:extLst>
              <a:ext uri="{FF2B5EF4-FFF2-40B4-BE49-F238E27FC236}">
                <a16:creationId xmlns:a16="http://schemas.microsoft.com/office/drawing/2014/main" id="{8AEEEABC-447A-FB0F-DB70-0A55DE475CAC}"/>
              </a:ext>
            </a:extLst>
          </p:cNvPr>
          <p:cNvSpPr/>
          <p:nvPr/>
        </p:nvSpPr>
        <p:spPr>
          <a:xfrm>
            <a:off x="3804000" y="3508228"/>
            <a:ext cx="2951211" cy="549050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Raw HTML Data</a:t>
            </a:r>
          </a:p>
        </p:txBody>
      </p:sp>
      <p:sp>
        <p:nvSpPr>
          <p:cNvPr id="18" name="Flowchart: Data 17">
            <a:extLst>
              <a:ext uri="{FF2B5EF4-FFF2-40B4-BE49-F238E27FC236}">
                <a16:creationId xmlns:a16="http://schemas.microsoft.com/office/drawing/2014/main" id="{8FB5782D-753B-7985-14C9-6987F2B5FB7D}"/>
              </a:ext>
            </a:extLst>
          </p:cNvPr>
          <p:cNvSpPr/>
          <p:nvPr/>
        </p:nvSpPr>
        <p:spPr>
          <a:xfrm>
            <a:off x="3861774" y="5456236"/>
            <a:ext cx="2835661" cy="569337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Structured Launch Data</a:t>
            </a:r>
          </a:p>
        </p:txBody>
      </p:sp>
      <p:sp>
        <p:nvSpPr>
          <p:cNvPr id="19" name="Flowchart: Data 18">
            <a:extLst>
              <a:ext uri="{FF2B5EF4-FFF2-40B4-BE49-F238E27FC236}">
                <a16:creationId xmlns:a16="http://schemas.microsoft.com/office/drawing/2014/main" id="{A7C28BD1-126C-B5ED-6E96-B58F1D6BE9B3}"/>
              </a:ext>
            </a:extLst>
          </p:cNvPr>
          <p:cNvSpPr/>
          <p:nvPr/>
        </p:nvSpPr>
        <p:spPr>
          <a:xfrm>
            <a:off x="396442" y="5429612"/>
            <a:ext cx="2835662" cy="655084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Additional Launch Data</a:t>
            </a:r>
          </a:p>
        </p:txBody>
      </p:sp>
      <p:sp>
        <p:nvSpPr>
          <p:cNvPr id="40" name="Flowchart: Data 39">
            <a:extLst>
              <a:ext uri="{FF2B5EF4-FFF2-40B4-BE49-F238E27FC236}">
                <a16:creationId xmlns:a16="http://schemas.microsoft.com/office/drawing/2014/main" id="{3327C393-3E5C-47A7-E84D-418E3ACC2074}"/>
              </a:ext>
            </a:extLst>
          </p:cNvPr>
          <p:cNvSpPr/>
          <p:nvPr/>
        </p:nvSpPr>
        <p:spPr>
          <a:xfrm>
            <a:off x="228600" y="1497938"/>
            <a:ext cx="2860628" cy="569337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Official SpaceX API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7C4C69D-CD4A-2262-8BCF-E7F60CCEC81F}"/>
              </a:ext>
            </a:extLst>
          </p:cNvPr>
          <p:cNvSpPr/>
          <p:nvPr/>
        </p:nvSpPr>
        <p:spPr>
          <a:xfrm>
            <a:off x="242942" y="2558737"/>
            <a:ext cx="2846286" cy="3727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 Integration</a:t>
            </a:r>
          </a:p>
        </p:txBody>
      </p:sp>
      <p:sp>
        <p:nvSpPr>
          <p:cNvPr id="71" name="Flowchart: Data 70">
            <a:extLst>
              <a:ext uri="{FF2B5EF4-FFF2-40B4-BE49-F238E27FC236}">
                <a16:creationId xmlns:a16="http://schemas.microsoft.com/office/drawing/2014/main" id="{04DDDF95-3E98-DA0F-6682-F941E8E5B7F6}"/>
              </a:ext>
            </a:extLst>
          </p:cNvPr>
          <p:cNvSpPr/>
          <p:nvPr/>
        </p:nvSpPr>
        <p:spPr>
          <a:xfrm>
            <a:off x="371475" y="3487941"/>
            <a:ext cx="2860628" cy="569337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JSON Responses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66E41D6-89D2-C358-369B-655B8075C759}"/>
              </a:ext>
            </a:extLst>
          </p:cNvPr>
          <p:cNvSpPr/>
          <p:nvPr/>
        </p:nvSpPr>
        <p:spPr>
          <a:xfrm>
            <a:off x="7469985" y="1577507"/>
            <a:ext cx="2835662" cy="40163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Consolidation</a:t>
            </a:r>
          </a:p>
        </p:txBody>
      </p:sp>
      <p:sp>
        <p:nvSpPr>
          <p:cNvPr id="74" name="Flowchart: Data 73">
            <a:extLst>
              <a:ext uri="{FF2B5EF4-FFF2-40B4-BE49-F238E27FC236}">
                <a16:creationId xmlns:a16="http://schemas.microsoft.com/office/drawing/2014/main" id="{AA775D1C-3ABB-86A4-8705-C33F1675EBC6}"/>
              </a:ext>
            </a:extLst>
          </p:cNvPr>
          <p:cNvSpPr/>
          <p:nvPr/>
        </p:nvSpPr>
        <p:spPr>
          <a:xfrm>
            <a:off x="7469982" y="2417559"/>
            <a:ext cx="2835662" cy="655084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Unified Dataset (CSV/SQL)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F01B1FC9-A753-3257-BBA2-1F399058D6E1}"/>
              </a:ext>
            </a:extLst>
          </p:cNvPr>
          <p:cNvCxnSpPr>
            <a:cxnSpLocks/>
          </p:cNvCxnSpPr>
          <p:nvPr/>
        </p:nvCxnSpPr>
        <p:spPr>
          <a:xfrm>
            <a:off x="1815837" y="2024402"/>
            <a:ext cx="0" cy="534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C4A9D9EA-E958-0697-6F9A-E835F361B074}"/>
              </a:ext>
            </a:extLst>
          </p:cNvPr>
          <p:cNvCxnSpPr>
            <a:cxnSpLocks/>
            <a:endCxn id="71" idx="1"/>
          </p:cNvCxnSpPr>
          <p:nvPr/>
        </p:nvCxnSpPr>
        <p:spPr>
          <a:xfrm flipH="1">
            <a:off x="1801789" y="2845718"/>
            <a:ext cx="7171" cy="6422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1C858494-C671-A67F-F42C-71CE416E1D16}"/>
              </a:ext>
            </a:extLst>
          </p:cNvPr>
          <p:cNvCxnSpPr>
            <a:stCxn id="71" idx="4"/>
            <a:endCxn id="14" idx="0"/>
          </p:cNvCxnSpPr>
          <p:nvPr/>
        </p:nvCxnSpPr>
        <p:spPr>
          <a:xfrm>
            <a:off x="1801789" y="4057278"/>
            <a:ext cx="12484" cy="4469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B95A691A-16B6-64DA-3215-6BDF21432F72}"/>
              </a:ext>
            </a:extLst>
          </p:cNvPr>
          <p:cNvCxnSpPr>
            <a:stCxn id="14" idx="2"/>
            <a:endCxn id="19" idx="1"/>
          </p:cNvCxnSpPr>
          <p:nvPr/>
        </p:nvCxnSpPr>
        <p:spPr>
          <a:xfrm>
            <a:off x="1814273" y="4905850"/>
            <a:ext cx="0" cy="5237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5B67DB05-46D8-A4B3-3259-563AD045FEDB}"/>
              </a:ext>
            </a:extLst>
          </p:cNvPr>
          <p:cNvCxnSpPr>
            <a:stCxn id="16" idx="4"/>
            <a:endCxn id="4" idx="0"/>
          </p:cNvCxnSpPr>
          <p:nvPr/>
        </p:nvCxnSpPr>
        <p:spPr>
          <a:xfrm flipH="1">
            <a:off x="5279605" y="2062995"/>
            <a:ext cx="2" cy="493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4DCEDB66-82BC-A783-0623-769A3B4ABAE7}"/>
              </a:ext>
            </a:extLst>
          </p:cNvPr>
          <p:cNvCxnSpPr>
            <a:stCxn id="4" idx="2"/>
            <a:endCxn id="17" idx="1"/>
          </p:cNvCxnSpPr>
          <p:nvPr/>
        </p:nvCxnSpPr>
        <p:spPr>
          <a:xfrm>
            <a:off x="5279605" y="2934183"/>
            <a:ext cx="1" cy="5740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0BA73D5F-2AA4-A6F2-DECF-EABFB644A3A8}"/>
              </a:ext>
            </a:extLst>
          </p:cNvPr>
          <p:cNvCxnSpPr>
            <a:stCxn id="17" idx="4"/>
          </p:cNvCxnSpPr>
          <p:nvPr/>
        </p:nvCxnSpPr>
        <p:spPr>
          <a:xfrm>
            <a:off x="5279606" y="4057278"/>
            <a:ext cx="1" cy="4703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68B41605-0566-E141-86D3-65C3FEBB30D1}"/>
              </a:ext>
            </a:extLst>
          </p:cNvPr>
          <p:cNvCxnSpPr>
            <a:stCxn id="5" idx="2"/>
          </p:cNvCxnSpPr>
          <p:nvPr/>
        </p:nvCxnSpPr>
        <p:spPr>
          <a:xfrm flipH="1">
            <a:off x="5221831" y="4915948"/>
            <a:ext cx="2" cy="5402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DE55B0CE-6F19-F3F8-6944-3D68DA980F70}"/>
              </a:ext>
            </a:extLst>
          </p:cNvPr>
          <p:cNvCxnSpPr>
            <a:stCxn id="73" idx="2"/>
            <a:endCxn id="74" idx="1"/>
          </p:cNvCxnSpPr>
          <p:nvPr/>
        </p:nvCxnSpPr>
        <p:spPr>
          <a:xfrm flipH="1">
            <a:off x="8887813" y="1979145"/>
            <a:ext cx="3" cy="4384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85743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34976" y="5104824"/>
            <a:ext cx="4640263" cy="13430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000" dirty="0">
                <a:latin typeface="Abadi" panose="020B0604020104020204"/>
              </a:rPr>
              <a:t>https://github.com/Arsiry/ibm-professional-certificates/blob/main/data-science-capstone-project/lab-2-spacex-data-collection-api.ipynb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7C48A04-8118-E01B-7133-24BA812371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5739" y="1396150"/>
            <a:ext cx="5461000" cy="34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Utilized SpaceX RESTful API to retrieve structured data on past launches, rockets, payloads, and missions.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lang="en-US" altLang="en-US" sz="2000" dirty="0">
              <a:latin typeface="Abadi" panose="020B0604020104020204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The API provided a reliable and efficient method to gather detailed information directly from SpaceX’s database.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Key focus: extracting launch details such as launch site, payload mass, orbit type, and mission success. </a:t>
            </a:r>
          </a:p>
        </p:txBody>
      </p:sp>
      <p:sp>
        <p:nvSpPr>
          <p:cNvPr id="7" name="Flowchart: Data 6">
            <a:extLst>
              <a:ext uri="{FF2B5EF4-FFF2-40B4-BE49-F238E27FC236}">
                <a16:creationId xmlns:a16="http://schemas.microsoft.com/office/drawing/2014/main" id="{CE594AF7-A3AB-AC9D-E1AA-15991225D204}"/>
              </a:ext>
            </a:extLst>
          </p:cNvPr>
          <p:cNvSpPr/>
          <p:nvPr/>
        </p:nvSpPr>
        <p:spPr>
          <a:xfrm>
            <a:off x="5646739" y="1567901"/>
            <a:ext cx="2743200" cy="549049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SpaceX API Documentation</a:t>
            </a:r>
            <a:endParaRPr lang="en-US" dirty="0"/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097570E3-74D5-B45C-25A5-A9B5C206D8F3}"/>
              </a:ext>
            </a:extLst>
          </p:cNvPr>
          <p:cNvSpPr/>
          <p:nvPr/>
        </p:nvSpPr>
        <p:spPr>
          <a:xfrm>
            <a:off x="5646739" y="2396333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Identify Endpoints</a:t>
            </a:r>
          </a:p>
        </p:txBody>
      </p:sp>
      <p:sp>
        <p:nvSpPr>
          <p:cNvPr id="10" name="Flowchart: Data 9">
            <a:extLst>
              <a:ext uri="{FF2B5EF4-FFF2-40B4-BE49-F238E27FC236}">
                <a16:creationId xmlns:a16="http://schemas.microsoft.com/office/drawing/2014/main" id="{FEB2AC06-7132-8FD0-E0DE-D62DC2116137}"/>
              </a:ext>
            </a:extLst>
          </p:cNvPr>
          <p:cNvSpPr/>
          <p:nvPr/>
        </p:nvSpPr>
        <p:spPr>
          <a:xfrm>
            <a:off x="5646738" y="3072496"/>
            <a:ext cx="2743200" cy="549049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List of Relevant Endpoints</a:t>
            </a:r>
          </a:p>
        </p:txBody>
      </p:sp>
      <p:sp>
        <p:nvSpPr>
          <p:cNvPr id="11" name="Flowchart: Data 10">
            <a:extLst>
              <a:ext uri="{FF2B5EF4-FFF2-40B4-BE49-F238E27FC236}">
                <a16:creationId xmlns:a16="http://schemas.microsoft.com/office/drawing/2014/main" id="{96561F5A-F40D-53D6-57EA-4460D63A10D9}"/>
              </a:ext>
            </a:extLst>
          </p:cNvPr>
          <p:cNvSpPr/>
          <p:nvPr/>
        </p:nvSpPr>
        <p:spPr>
          <a:xfrm>
            <a:off x="5646738" y="3935222"/>
            <a:ext cx="2743200" cy="549049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 (Python requests)</a:t>
            </a:r>
          </a:p>
        </p:txBody>
      </p:sp>
      <p:sp>
        <p:nvSpPr>
          <p:cNvPr id="12" name="Flowchart: Process 11">
            <a:extLst>
              <a:ext uri="{FF2B5EF4-FFF2-40B4-BE49-F238E27FC236}">
                <a16:creationId xmlns:a16="http://schemas.microsoft.com/office/drawing/2014/main" id="{167EA69F-7A5A-BCE5-C49D-669A5BC1DE77}"/>
              </a:ext>
            </a:extLst>
          </p:cNvPr>
          <p:cNvSpPr/>
          <p:nvPr/>
        </p:nvSpPr>
        <p:spPr>
          <a:xfrm>
            <a:off x="5646740" y="4797948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Send API Request</a:t>
            </a:r>
          </a:p>
        </p:txBody>
      </p:sp>
      <p:sp>
        <p:nvSpPr>
          <p:cNvPr id="15" name="Flowchart: Data 14">
            <a:extLst>
              <a:ext uri="{FF2B5EF4-FFF2-40B4-BE49-F238E27FC236}">
                <a16:creationId xmlns:a16="http://schemas.microsoft.com/office/drawing/2014/main" id="{F2CFD405-9C20-4F5C-3B4E-B3145552BD1F}"/>
              </a:ext>
            </a:extLst>
          </p:cNvPr>
          <p:cNvSpPr/>
          <p:nvPr/>
        </p:nvSpPr>
        <p:spPr>
          <a:xfrm>
            <a:off x="5646738" y="5550229"/>
            <a:ext cx="2743200" cy="549049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JSON Response</a:t>
            </a:r>
          </a:p>
        </p:txBody>
      </p: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2F3141D4-074A-31A4-DA8F-26D16892F889}"/>
              </a:ext>
            </a:extLst>
          </p:cNvPr>
          <p:cNvSpPr/>
          <p:nvPr/>
        </p:nvSpPr>
        <p:spPr>
          <a:xfrm>
            <a:off x="9113839" y="5623935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Nested JSON Parsing</a:t>
            </a:r>
          </a:p>
        </p:txBody>
      </p:sp>
      <p:sp>
        <p:nvSpPr>
          <p:cNvPr id="17" name="Flowchart: Data 16">
            <a:extLst>
              <a:ext uri="{FF2B5EF4-FFF2-40B4-BE49-F238E27FC236}">
                <a16:creationId xmlns:a16="http://schemas.microsoft.com/office/drawing/2014/main" id="{4265DFF1-F301-5A17-00E7-82C20FB22563}"/>
              </a:ext>
            </a:extLst>
          </p:cNvPr>
          <p:cNvSpPr/>
          <p:nvPr/>
        </p:nvSpPr>
        <p:spPr>
          <a:xfrm>
            <a:off x="9113838" y="4724242"/>
            <a:ext cx="2743200" cy="549049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Extracted Key Fields</a:t>
            </a:r>
          </a:p>
        </p:txBody>
      </p:sp>
      <p:sp>
        <p:nvSpPr>
          <p:cNvPr id="18" name="Flowchart: Process 17">
            <a:extLst>
              <a:ext uri="{FF2B5EF4-FFF2-40B4-BE49-F238E27FC236}">
                <a16:creationId xmlns:a16="http://schemas.microsoft.com/office/drawing/2014/main" id="{4B885341-FC61-E9B3-E66D-6781AE33EC04}"/>
              </a:ext>
            </a:extLst>
          </p:cNvPr>
          <p:cNvSpPr/>
          <p:nvPr/>
        </p:nvSpPr>
        <p:spPr>
          <a:xfrm>
            <a:off x="9113839" y="4008927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Normalization</a:t>
            </a:r>
          </a:p>
        </p:txBody>
      </p:sp>
      <p:sp>
        <p:nvSpPr>
          <p:cNvPr id="19" name="Flowchart: Data 18">
            <a:extLst>
              <a:ext uri="{FF2B5EF4-FFF2-40B4-BE49-F238E27FC236}">
                <a16:creationId xmlns:a16="http://schemas.microsoft.com/office/drawing/2014/main" id="{18142015-CC4C-BE57-E631-7B1A9CAB215F}"/>
              </a:ext>
            </a:extLst>
          </p:cNvPr>
          <p:cNvSpPr/>
          <p:nvPr/>
        </p:nvSpPr>
        <p:spPr>
          <a:xfrm>
            <a:off x="9113839" y="3088180"/>
            <a:ext cx="2743200" cy="549049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Tabular Data</a:t>
            </a:r>
          </a:p>
        </p:txBody>
      </p:sp>
      <p:sp>
        <p:nvSpPr>
          <p:cNvPr id="20" name="Flowchart: Process 19">
            <a:extLst>
              <a:ext uri="{FF2B5EF4-FFF2-40B4-BE49-F238E27FC236}">
                <a16:creationId xmlns:a16="http://schemas.microsoft.com/office/drawing/2014/main" id="{89518F2B-D3EF-F0B8-174D-E553F34FE5B5}"/>
              </a:ext>
            </a:extLst>
          </p:cNvPr>
          <p:cNvSpPr/>
          <p:nvPr/>
        </p:nvSpPr>
        <p:spPr>
          <a:xfrm>
            <a:off x="9113838" y="2396333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Storage</a:t>
            </a:r>
          </a:p>
        </p:txBody>
      </p:sp>
      <p:sp>
        <p:nvSpPr>
          <p:cNvPr id="21" name="Flowchart: Data 20">
            <a:extLst>
              <a:ext uri="{FF2B5EF4-FFF2-40B4-BE49-F238E27FC236}">
                <a16:creationId xmlns:a16="http://schemas.microsoft.com/office/drawing/2014/main" id="{F5BF40BA-54AC-71C5-858D-00F1A12DE757}"/>
              </a:ext>
            </a:extLst>
          </p:cNvPr>
          <p:cNvSpPr/>
          <p:nvPr/>
        </p:nvSpPr>
        <p:spPr>
          <a:xfrm>
            <a:off x="9113837" y="1563150"/>
            <a:ext cx="2743200" cy="549049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CSV/Database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D68B88D-8633-6530-A76C-F90C9D49CC01}"/>
              </a:ext>
            </a:extLst>
          </p:cNvPr>
          <p:cNvCxnSpPr>
            <a:stCxn id="7" idx="4"/>
            <a:endCxn id="9" idx="0"/>
          </p:cNvCxnSpPr>
          <p:nvPr/>
        </p:nvCxnSpPr>
        <p:spPr>
          <a:xfrm>
            <a:off x="7018339" y="2116950"/>
            <a:ext cx="0" cy="2793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E1240A6-3948-848B-936A-A1840BCC9218}"/>
              </a:ext>
            </a:extLst>
          </p:cNvPr>
          <p:cNvCxnSpPr>
            <a:stCxn id="9" idx="2"/>
            <a:endCxn id="10" idx="1"/>
          </p:cNvCxnSpPr>
          <p:nvPr/>
        </p:nvCxnSpPr>
        <p:spPr>
          <a:xfrm flipH="1">
            <a:off x="7018338" y="2797971"/>
            <a:ext cx="1" cy="274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ABE73FC-ED43-772E-0BAA-507C5EB75422}"/>
              </a:ext>
            </a:extLst>
          </p:cNvPr>
          <p:cNvCxnSpPr>
            <a:stCxn id="10" idx="4"/>
            <a:endCxn id="11" idx="1"/>
          </p:cNvCxnSpPr>
          <p:nvPr/>
        </p:nvCxnSpPr>
        <p:spPr>
          <a:xfrm>
            <a:off x="7018338" y="3621545"/>
            <a:ext cx="0" cy="313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0669AE4-5681-2217-B55C-3DE919BF666D}"/>
              </a:ext>
            </a:extLst>
          </p:cNvPr>
          <p:cNvCxnSpPr>
            <a:stCxn id="11" idx="4"/>
            <a:endCxn id="12" idx="0"/>
          </p:cNvCxnSpPr>
          <p:nvPr/>
        </p:nvCxnSpPr>
        <p:spPr>
          <a:xfrm>
            <a:off x="7018338" y="4484271"/>
            <a:ext cx="2" cy="313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1E6E9FA-79F9-DF43-F12D-8DB3D858DBA7}"/>
              </a:ext>
            </a:extLst>
          </p:cNvPr>
          <p:cNvCxnSpPr>
            <a:stCxn id="12" idx="2"/>
            <a:endCxn id="15" idx="1"/>
          </p:cNvCxnSpPr>
          <p:nvPr/>
        </p:nvCxnSpPr>
        <p:spPr>
          <a:xfrm flipH="1">
            <a:off x="7018338" y="5199586"/>
            <a:ext cx="2" cy="350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30D2D5A-8E49-DA4B-7061-F07D13831A53}"/>
              </a:ext>
            </a:extLst>
          </p:cNvPr>
          <p:cNvCxnSpPr>
            <a:stCxn id="15" idx="5"/>
            <a:endCxn id="16" idx="1"/>
          </p:cNvCxnSpPr>
          <p:nvPr/>
        </p:nvCxnSpPr>
        <p:spPr>
          <a:xfrm>
            <a:off x="8115618" y="5824754"/>
            <a:ext cx="9982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E4E4900-A1DD-14A1-5D8C-96B983970022}"/>
              </a:ext>
            </a:extLst>
          </p:cNvPr>
          <p:cNvCxnSpPr>
            <a:stCxn id="16" idx="0"/>
            <a:endCxn id="17" idx="4"/>
          </p:cNvCxnSpPr>
          <p:nvPr/>
        </p:nvCxnSpPr>
        <p:spPr>
          <a:xfrm flipH="1" flipV="1">
            <a:off x="10485438" y="5273291"/>
            <a:ext cx="1" cy="3506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4943F5B-856C-844F-4845-EFF61D3D6A52}"/>
              </a:ext>
            </a:extLst>
          </p:cNvPr>
          <p:cNvCxnSpPr>
            <a:stCxn id="17" idx="1"/>
            <a:endCxn id="18" idx="2"/>
          </p:cNvCxnSpPr>
          <p:nvPr/>
        </p:nvCxnSpPr>
        <p:spPr>
          <a:xfrm flipV="1">
            <a:off x="10485438" y="4410565"/>
            <a:ext cx="1" cy="313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68CF85B3-5D22-E5DD-8386-0CCFBE2BC3DF}"/>
              </a:ext>
            </a:extLst>
          </p:cNvPr>
          <p:cNvCxnSpPr>
            <a:stCxn id="18" idx="0"/>
            <a:endCxn id="19" idx="4"/>
          </p:cNvCxnSpPr>
          <p:nvPr/>
        </p:nvCxnSpPr>
        <p:spPr>
          <a:xfrm flipV="1">
            <a:off x="10485439" y="3637229"/>
            <a:ext cx="0" cy="371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3EFB160D-E1F9-84F5-5DC5-3D7F8D84868C}"/>
              </a:ext>
            </a:extLst>
          </p:cNvPr>
          <p:cNvCxnSpPr>
            <a:stCxn id="19" idx="1"/>
            <a:endCxn id="20" idx="2"/>
          </p:cNvCxnSpPr>
          <p:nvPr/>
        </p:nvCxnSpPr>
        <p:spPr>
          <a:xfrm flipH="1" flipV="1">
            <a:off x="10485438" y="2797971"/>
            <a:ext cx="1" cy="290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6A0B50D-EF0D-BD44-8DC8-CD4E908F0BE3}"/>
              </a:ext>
            </a:extLst>
          </p:cNvPr>
          <p:cNvCxnSpPr>
            <a:stCxn id="20" idx="0"/>
            <a:endCxn id="21" idx="4"/>
          </p:cNvCxnSpPr>
          <p:nvPr/>
        </p:nvCxnSpPr>
        <p:spPr>
          <a:xfrm flipH="1" flipV="1">
            <a:off x="10485437" y="2112199"/>
            <a:ext cx="1" cy="2841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71492" y="4891980"/>
            <a:ext cx="5300647" cy="1133594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https://github.com/Arsiry/ibm-professional-certificates/blob/main/data-science-capstone-project/lab-1-webscraping.ipynb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C7C78B5-D8FE-44CF-8AB5-A328EBAB10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078813"/>
            <a:ext cx="5895975" cy="34470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Web scraping was used to collect data from publicly available online sources.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The goal was to extract SpaceX launch data such as launch dates, mission names, rocket types, and outcomes.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Implemented Python libraries like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BeautifulSoup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 and requests to automate the data extraction process. </a:t>
            </a:r>
          </a:p>
        </p:txBody>
      </p:sp>
      <p:sp>
        <p:nvSpPr>
          <p:cNvPr id="7" name="Flowchart: Data 6">
            <a:extLst>
              <a:ext uri="{FF2B5EF4-FFF2-40B4-BE49-F238E27FC236}">
                <a16:creationId xmlns:a16="http://schemas.microsoft.com/office/drawing/2014/main" id="{B5EA2CD1-D714-16F9-8ED4-BB74D0EDC52C}"/>
              </a:ext>
            </a:extLst>
          </p:cNvPr>
          <p:cNvSpPr/>
          <p:nvPr/>
        </p:nvSpPr>
        <p:spPr>
          <a:xfrm>
            <a:off x="6096001" y="1604152"/>
            <a:ext cx="2743200" cy="549049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Target Website</a:t>
            </a: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AC2EBBFE-3D45-E278-069D-2763A4672607}"/>
              </a:ext>
            </a:extLst>
          </p:cNvPr>
          <p:cNvSpPr/>
          <p:nvPr/>
        </p:nvSpPr>
        <p:spPr>
          <a:xfrm>
            <a:off x="6096001" y="2432584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Analyze HTML Structure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1403B49-2C70-B985-CA0C-A0CF179B9FBE}"/>
              </a:ext>
            </a:extLst>
          </p:cNvPr>
          <p:cNvCxnSpPr>
            <a:stCxn id="7" idx="4"/>
            <a:endCxn id="8" idx="0"/>
          </p:cNvCxnSpPr>
          <p:nvPr/>
        </p:nvCxnSpPr>
        <p:spPr>
          <a:xfrm>
            <a:off x="7467601" y="2153201"/>
            <a:ext cx="0" cy="2793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lowchart: Data 9">
            <a:extLst>
              <a:ext uri="{FF2B5EF4-FFF2-40B4-BE49-F238E27FC236}">
                <a16:creationId xmlns:a16="http://schemas.microsoft.com/office/drawing/2014/main" id="{07C18739-41B9-630E-2736-A0E2B47722FD}"/>
              </a:ext>
            </a:extLst>
          </p:cNvPr>
          <p:cNvSpPr/>
          <p:nvPr/>
        </p:nvSpPr>
        <p:spPr>
          <a:xfrm>
            <a:off x="6096002" y="3919489"/>
            <a:ext cx="2743200" cy="549049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HTML Content</a:t>
            </a:r>
          </a:p>
        </p:txBody>
      </p:sp>
      <p:sp>
        <p:nvSpPr>
          <p:cNvPr id="12" name="Flowchart: Process 11">
            <a:extLst>
              <a:ext uri="{FF2B5EF4-FFF2-40B4-BE49-F238E27FC236}">
                <a16:creationId xmlns:a16="http://schemas.microsoft.com/office/drawing/2014/main" id="{2BF655B6-1F9D-24E9-2F94-1C32C72C7D5E}"/>
              </a:ext>
            </a:extLst>
          </p:cNvPr>
          <p:cNvSpPr/>
          <p:nvPr/>
        </p:nvSpPr>
        <p:spPr>
          <a:xfrm>
            <a:off x="6096002" y="4747921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Parse with </a:t>
            </a:r>
            <a:r>
              <a:rPr lang="en-US" dirty="0" err="1"/>
              <a:t>BeautifulSoup</a:t>
            </a:r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B01E8F6-1D9A-0A03-E566-3B58301A3722}"/>
              </a:ext>
            </a:extLst>
          </p:cNvPr>
          <p:cNvCxnSpPr>
            <a:stCxn id="10" idx="4"/>
            <a:endCxn id="12" idx="0"/>
          </p:cNvCxnSpPr>
          <p:nvPr/>
        </p:nvCxnSpPr>
        <p:spPr>
          <a:xfrm>
            <a:off x="7467602" y="4468538"/>
            <a:ext cx="0" cy="2793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1D96DA2A-5AE1-D743-EB2D-208EFB041B48}"/>
              </a:ext>
            </a:extLst>
          </p:cNvPr>
          <p:cNvSpPr/>
          <p:nvPr/>
        </p:nvSpPr>
        <p:spPr>
          <a:xfrm>
            <a:off x="6096003" y="3176036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HTTP Request</a:t>
            </a:r>
          </a:p>
        </p:txBody>
      </p:sp>
      <p:sp>
        <p:nvSpPr>
          <p:cNvPr id="15" name="Flowchart: Process 14">
            <a:extLst>
              <a:ext uri="{FF2B5EF4-FFF2-40B4-BE49-F238E27FC236}">
                <a16:creationId xmlns:a16="http://schemas.microsoft.com/office/drawing/2014/main" id="{E20D8777-9CE4-4B0D-B4B9-7B9CFCDC7F23}"/>
              </a:ext>
            </a:extLst>
          </p:cNvPr>
          <p:cNvSpPr/>
          <p:nvPr/>
        </p:nvSpPr>
        <p:spPr>
          <a:xfrm>
            <a:off x="6096000" y="5471535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Extract Relevant Data</a:t>
            </a:r>
          </a:p>
        </p:txBody>
      </p: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066620A3-082D-36AA-8865-73ACD16E0245}"/>
              </a:ext>
            </a:extLst>
          </p:cNvPr>
          <p:cNvSpPr/>
          <p:nvPr/>
        </p:nvSpPr>
        <p:spPr>
          <a:xfrm>
            <a:off x="9163052" y="5471535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Clean and Structure Data</a:t>
            </a:r>
          </a:p>
        </p:txBody>
      </p:sp>
      <p:sp>
        <p:nvSpPr>
          <p:cNvPr id="17" name="Flowchart: Data 16">
            <a:extLst>
              <a:ext uri="{FF2B5EF4-FFF2-40B4-BE49-F238E27FC236}">
                <a16:creationId xmlns:a16="http://schemas.microsoft.com/office/drawing/2014/main" id="{C417AD9F-A7C7-8F7E-E359-0D668F89CDA0}"/>
              </a:ext>
            </a:extLst>
          </p:cNvPr>
          <p:cNvSpPr/>
          <p:nvPr/>
        </p:nvSpPr>
        <p:spPr>
          <a:xfrm>
            <a:off x="9163052" y="4617455"/>
            <a:ext cx="2743200" cy="549049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Tabular Format (CSV)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C1098D0-E3DA-F321-7C45-00DF1937D4A3}"/>
              </a:ext>
            </a:extLst>
          </p:cNvPr>
          <p:cNvCxnSpPr>
            <a:stCxn id="8" idx="2"/>
            <a:endCxn id="14" idx="0"/>
          </p:cNvCxnSpPr>
          <p:nvPr/>
        </p:nvCxnSpPr>
        <p:spPr>
          <a:xfrm>
            <a:off x="7467601" y="2834222"/>
            <a:ext cx="2" cy="341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F0F7465-2A78-5A2F-DB9E-105B1CF2669A}"/>
              </a:ext>
            </a:extLst>
          </p:cNvPr>
          <p:cNvCxnSpPr>
            <a:stCxn id="14" idx="2"/>
            <a:endCxn id="10" idx="1"/>
          </p:cNvCxnSpPr>
          <p:nvPr/>
        </p:nvCxnSpPr>
        <p:spPr>
          <a:xfrm flipH="1">
            <a:off x="7467602" y="3577674"/>
            <a:ext cx="1" cy="3418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E616CFD-3CA1-EF31-38DE-0D9334629C80}"/>
              </a:ext>
            </a:extLst>
          </p:cNvPr>
          <p:cNvCxnSpPr>
            <a:stCxn id="12" idx="2"/>
            <a:endCxn id="15" idx="0"/>
          </p:cNvCxnSpPr>
          <p:nvPr/>
        </p:nvCxnSpPr>
        <p:spPr>
          <a:xfrm flipH="1">
            <a:off x="7467600" y="5149559"/>
            <a:ext cx="2" cy="321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CC92422-96C0-C8C9-DAD6-5D4A81F3DA1E}"/>
              </a:ext>
            </a:extLst>
          </p:cNvPr>
          <p:cNvCxnSpPr>
            <a:stCxn id="15" idx="3"/>
            <a:endCxn id="16" idx="1"/>
          </p:cNvCxnSpPr>
          <p:nvPr/>
        </p:nvCxnSpPr>
        <p:spPr>
          <a:xfrm>
            <a:off x="8839199" y="5672354"/>
            <a:ext cx="3238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038E65B-18AB-FECF-81DF-C96823978DB0}"/>
              </a:ext>
            </a:extLst>
          </p:cNvPr>
          <p:cNvCxnSpPr>
            <a:stCxn id="16" idx="0"/>
            <a:endCxn id="17" idx="4"/>
          </p:cNvCxnSpPr>
          <p:nvPr/>
        </p:nvCxnSpPr>
        <p:spPr>
          <a:xfrm flipV="1">
            <a:off x="10534652" y="5166504"/>
            <a:ext cx="0" cy="3050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39872" y="4532382"/>
            <a:ext cx="5687939" cy="11176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200" dirty="0">
                <a:latin typeface="Abadi" panose="020B0604020104020204"/>
              </a:rPr>
              <a:t>https://github.com/Arsiry/ibm-professional-certificates/blob/main/data-science-capstone-project/lab-3-spacex-data-wrangling.ipynb</a:t>
            </a: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E80F0C7-08C7-641F-6C85-F3F39CD349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8061" y="1529395"/>
            <a:ext cx="5687939" cy="25237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Data wrangling is the process of cleaning, transforming, and structuring raw data to make it ready for analysis.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Focused on handling missing values, fixing inconsistencies, and creating derived fields to enhance the dataset. </a:t>
            </a:r>
          </a:p>
        </p:txBody>
      </p:sp>
      <p:sp>
        <p:nvSpPr>
          <p:cNvPr id="3" name="Flowchart: Data 2">
            <a:extLst>
              <a:ext uri="{FF2B5EF4-FFF2-40B4-BE49-F238E27FC236}">
                <a16:creationId xmlns:a16="http://schemas.microsoft.com/office/drawing/2014/main" id="{E0344E1D-8972-26BC-9B16-9ADF9846CB0D}"/>
              </a:ext>
            </a:extLst>
          </p:cNvPr>
          <p:cNvSpPr/>
          <p:nvPr/>
        </p:nvSpPr>
        <p:spPr>
          <a:xfrm>
            <a:off x="6096001" y="1529395"/>
            <a:ext cx="2743200" cy="549049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Raw Data</a:t>
            </a:r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3066AB96-D37B-9916-C692-0E72D317BD02}"/>
              </a:ext>
            </a:extLst>
          </p:cNvPr>
          <p:cNvSpPr/>
          <p:nvPr/>
        </p:nvSpPr>
        <p:spPr>
          <a:xfrm>
            <a:off x="6096001" y="2357827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Inspect Data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C6A7237-7A4F-539D-66E9-33CF6FD0BEF5}"/>
              </a:ext>
            </a:extLst>
          </p:cNvPr>
          <p:cNvCxnSpPr>
            <a:stCxn id="3" idx="4"/>
            <a:endCxn id="6" idx="0"/>
          </p:cNvCxnSpPr>
          <p:nvPr/>
        </p:nvCxnSpPr>
        <p:spPr>
          <a:xfrm>
            <a:off x="7467601" y="2078444"/>
            <a:ext cx="0" cy="2793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lowchart: Data 8">
            <a:extLst>
              <a:ext uri="{FF2B5EF4-FFF2-40B4-BE49-F238E27FC236}">
                <a16:creationId xmlns:a16="http://schemas.microsoft.com/office/drawing/2014/main" id="{1A329FC9-705C-9744-CABE-0699DA1ECFC0}"/>
              </a:ext>
            </a:extLst>
          </p:cNvPr>
          <p:cNvSpPr/>
          <p:nvPr/>
        </p:nvSpPr>
        <p:spPr>
          <a:xfrm>
            <a:off x="6096001" y="3096463"/>
            <a:ext cx="2743200" cy="549049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Identify Issues</a:t>
            </a:r>
          </a:p>
        </p:txBody>
      </p:sp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C2BE9468-4E54-8BD8-795F-EED200552BC5}"/>
              </a:ext>
            </a:extLst>
          </p:cNvPr>
          <p:cNvSpPr/>
          <p:nvPr/>
        </p:nvSpPr>
        <p:spPr>
          <a:xfrm>
            <a:off x="6096001" y="3924895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Handle Missing Values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EB8E235-342E-3F29-8F72-3083CC94C46E}"/>
              </a:ext>
            </a:extLst>
          </p:cNvPr>
          <p:cNvCxnSpPr>
            <a:stCxn id="9" idx="4"/>
            <a:endCxn id="10" idx="0"/>
          </p:cNvCxnSpPr>
          <p:nvPr/>
        </p:nvCxnSpPr>
        <p:spPr>
          <a:xfrm>
            <a:off x="7467601" y="3645512"/>
            <a:ext cx="0" cy="2793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lowchart: Process 11">
            <a:extLst>
              <a:ext uri="{FF2B5EF4-FFF2-40B4-BE49-F238E27FC236}">
                <a16:creationId xmlns:a16="http://schemas.microsoft.com/office/drawing/2014/main" id="{56AAA4BB-21AA-333F-F066-39E9943A00A0}"/>
              </a:ext>
            </a:extLst>
          </p:cNvPr>
          <p:cNvSpPr/>
          <p:nvPr/>
        </p:nvSpPr>
        <p:spPr>
          <a:xfrm>
            <a:off x="6096002" y="4642801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Correct Data Types</a:t>
            </a:r>
          </a:p>
        </p:txBody>
      </p:sp>
      <p:sp>
        <p:nvSpPr>
          <p:cNvPr id="13" name="Flowchart: Process 12">
            <a:extLst>
              <a:ext uri="{FF2B5EF4-FFF2-40B4-BE49-F238E27FC236}">
                <a16:creationId xmlns:a16="http://schemas.microsoft.com/office/drawing/2014/main" id="{613F422F-9A35-10D8-000D-999D87552013}"/>
              </a:ext>
            </a:extLst>
          </p:cNvPr>
          <p:cNvSpPr/>
          <p:nvPr/>
        </p:nvSpPr>
        <p:spPr>
          <a:xfrm>
            <a:off x="6096002" y="5360707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Fix Inconsistencies</a:t>
            </a:r>
          </a:p>
        </p:txBody>
      </p: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CC44EB61-C545-F6E8-7B6B-3A5E77756BD3}"/>
              </a:ext>
            </a:extLst>
          </p:cNvPr>
          <p:cNvSpPr/>
          <p:nvPr/>
        </p:nvSpPr>
        <p:spPr>
          <a:xfrm>
            <a:off x="9305927" y="5360707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Create Derived Features</a:t>
            </a:r>
          </a:p>
        </p:txBody>
      </p:sp>
      <p:sp>
        <p:nvSpPr>
          <p:cNvPr id="15" name="Flowchart: Process 14">
            <a:extLst>
              <a:ext uri="{FF2B5EF4-FFF2-40B4-BE49-F238E27FC236}">
                <a16:creationId xmlns:a16="http://schemas.microsoft.com/office/drawing/2014/main" id="{858A0DD0-FEEF-86C1-94D0-1FB311E9D0C7}"/>
              </a:ext>
            </a:extLst>
          </p:cNvPr>
          <p:cNvSpPr/>
          <p:nvPr/>
        </p:nvSpPr>
        <p:spPr>
          <a:xfrm>
            <a:off x="9305926" y="4642801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Normalize and Scale</a:t>
            </a:r>
          </a:p>
        </p:txBody>
      </p:sp>
      <p:sp>
        <p:nvSpPr>
          <p:cNvPr id="16" name="Flowchart: Data 15">
            <a:extLst>
              <a:ext uri="{FF2B5EF4-FFF2-40B4-BE49-F238E27FC236}">
                <a16:creationId xmlns:a16="http://schemas.microsoft.com/office/drawing/2014/main" id="{7862E9B0-0315-62F4-F2C8-ACBB80CAEC17}"/>
              </a:ext>
            </a:extLst>
          </p:cNvPr>
          <p:cNvSpPr/>
          <p:nvPr/>
        </p:nvSpPr>
        <p:spPr>
          <a:xfrm>
            <a:off x="9305925" y="3777484"/>
            <a:ext cx="2743200" cy="549049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Cleaned Data (CSV/SQL)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578D9A9-9080-0602-E17D-7EB5BD7B18C4}"/>
              </a:ext>
            </a:extLst>
          </p:cNvPr>
          <p:cNvCxnSpPr>
            <a:stCxn id="6" idx="2"/>
            <a:endCxn id="9" idx="1"/>
          </p:cNvCxnSpPr>
          <p:nvPr/>
        </p:nvCxnSpPr>
        <p:spPr>
          <a:xfrm>
            <a:off x="7467601" y="2759465"/>
            <a:ext cx="0" cy="3369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7576E52-6B7D-93A7-9A87-DE38CBC386DF}"/>
              </a:ext>
            </a:extLst>
          </p:cNvPr>
          <p:cNvCxnSpPr>
            <a:stCxn id="10" idx="2"/>
            <a:endCxn id="12" idx="0"/>
          </p:cNvCxnSpPr>
          <p:nvPr/>
        </p:nvCxnSpPr>
        <p:spPr>
          <a:xfrm>
            <a:off x="7467601" y="4326533"/>
            <a:ext cx="1" cy="3162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5E190F2-574A-4AF7-8152-1FAEB481FE6D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7467602" y="5044439"/>
            <a:ext cx="0" cy="3162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B83D966-C10B-FB4D-4832-843B5004EB29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>
            <a:off x="8839201" y="5561526"/>
            <a:ext cx="4667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731B8C4-7237-97BF-DCC8-85A0F5F1D4CD}"/>
              </a:ext>
            </a:extLst>
          </p:cNvPr>
          <p:cNvCxnSpPr>
            <a:stCxn id="14" idx="0"/>
            <a:endCxn id="15" idx="2"/>
          </p:cNvCxnSpPr>
          <p:nvPr/>
        </p:nvCxnSpPr>
        <p:spPr>
          <a:xfrm flipH="1" flipV="1">
            <a:off x="10677526" y="5044439"/>
            <a:ext cx="1" cy="3162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3913152-33E9-4551-16A7-D6F4668F1DB3}"/>
              </a:ext>
            </a:extLst>
          </p:cNvPr>
          <p:cNvCxnSpPr>
            <a:stCxn id="15" idx="0"/>
            <a:endCxn id="16" idx="4"/>
          </p:cNvCxnSpPr>
          <p:nvPr/>
        </p:nvCxnSpPr>
        <p:spPr>
          <a:xfrm flipH="1" flipV="1">
            <a:off x="10677525" y="4326533"/>
            <a:ext cx="1" cy="3162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284361" y="1362301"/>
            <a:ext cx="9359828" cy="831850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https://github.com/Arsiry/ibm-professional-certificates/blob/main/data-science-capstone-project/lab-5-eda-dataviz.ipynb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8E60B5-D387-E4F1-D79C-46E0A2EF574C}"/>
              </a:ext>
            </a:extLst>
          </p:cNvPr>
          <p:cNvSpPr txBox="1"/>
          <p:nvPr/>
        </p:nvSpPr>
        <p:spPr>
          <a:xfrm>
            <a:off x="770011" y="2181053"/>
            <a:ext cx="52097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dirty="0">
                <a:latin typeface="Abadi" panose="020B0604020104020204"/>
              </a:rPr>
              <a:t>R</a:t>
            </a:r>
            <a:r>
              <a:rPr lang="en-US" b="1" i="0" dirty="0">
                <a:effectLst/>
                <a:latin typeface="Abadi" panose="020B0604020104020204"/>
              </a:rPr>
              <a:t>elationship between Flight Number and Launch Site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B5B5BF-01E2-4A3C-7DD9-FAEE180EBF38}"/>
              </a:ext>
            </a:extLst>
          </p:cNvPr>
          <p:cNvSpPr txBox="1"/>
          <p:nvPr/>
        </p:nvSpPr>
        <p:spPr>
          <a:xfrm>
            <a:off x="6993347" y="2199991"/>
            <a:ext cx="46286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badi" panose="020B0604020104020204"/>
              </a:rPr>
              <a:t>R</a:t>
            </a:r>
            <a:r>
              <a:rPr lang="en-US" b="1" dirty="0">
                <a:effectLst/>
                <a:latin typeface="Abadi" panose="020B0604020104020204"/>
              </a:rPr>
              <a:t>elationship between Payload and Launch Site</a:t>
            </a:r>
            <a:endParaRPr lang="en-US" b="0" dirty="0">
              <a:effectLst/>
              <a:latin typeface="Abadi" panose="020B0604020104020204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D9E9835-A025-5F8E-DF09-14B495C0C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446" y="2659251"/>
            <a:ext cx="7251193" cy="150842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E54DDED-4436-EC1E-1923-56F88D103A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5339" y="2662781"/>
            <a:ext cx="4421862" cy="150880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27AE47-B77E-3152-AB39-455C9947661B}"/>
              </a:ext>
            </a:extLst>
          </p:cNvPr>
          <p:cNvSpPr txBox="1"/>
          <p:nvPr/>
        </p:nvSpPr>
        <p:spPr>
          <a:xfrm>
            <a:off x="119446" y="4394450"/>
            <a:ext cx="50584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badi" panose="020B0604020104020204"/>
              </a:rPr>
              <a:t>R</a:t>
            </a:r>
            <a:r>
              <a:rPr lang="en-US" b="1" dirty="0">
                <a:effectLst/>
                <a:latin typeface="Abadi" panose="020B0604020104020204"/>
              </a:rPr>
              <a:t>elationship between </a:t>
            </a:r>
            <a:r>
              <a:rPr lang="en-US" b="1" dirty="0" err="1">
                <a:effectLst/>
                <a:latin typeface="Abadi" panose="020B0604020104020204"/>
              </a:rPr>
              <a:t>FlightNumber</a:t>
            </a:r>
            <a:r>
              <a:rPr lang="en-US" b="1" dirty="0">
                <a:effectLst/>
                <a:latin typeface="Abadi" panose="020B0604020104020204"/>
              </a:rPr>
              <a:t> and Orbit type</a:t>
            </a:r>
            <a:endParaRPr lang="en-US" b="0" dirty="0">
              <a:effectLst/>
              <a:latin typeface="Abadi" panose="020B0604020104020204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1F0DFA5-CF86-E501-673E-2B808FE935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997" y="4890542"/>
            <a:ext cx="4580627" cy="1536669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2CB32FB-AAD4-043B-AB1C-C45346B3D525}"/>
              </a:ext>
            </a:extLst>
          </p:cNvPr>
          <p:cNvSpPr txBox="1"/>
          <p:nvPr/>
        </p:nvSpPr>
        <p:spPr>
          <a:xfrm>
            <a:off x="5433923" y="4394450"/>
            <a:ext cx="49156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effectLst/>
                <a:latin typeface="Abadi" panose="020B0604020104020204"/>
              </a:rPr>
              <a:t>The relationship between Payload and Orbit type</a:t>
            </a:r>
            <a:endParaRPr lang="en-US" b="0" dirty="0">
              <a:effectLst/>
              <a:latin typeface="Abadi" panose="020B0604020104020204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A938936-C3BB-F6EF-097E-E35C168777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33923" y="4841820"/>
            <a:ext cx="4871087" cy="1634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284361" y="1362301"/>
            <a:ext cx="9359828" cy="831850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https://github.com/Arsiry/ibm-professional-certificates/blob/main/data-science-capstone-project/lab-5-eda-dataviz.ipynb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777D10A-8318-2F49-FC9B-BAB477497A45}"/>
              </a:ext>
            </a:extLst>
          </p:cNvPr>
          <p:cNvSpPr txBox="1"/>
          <p:nvPr/>
        </p:nvSpPr>
        <p:spPr>
          <a:xfrm>
            <a:off x="770200" y="2425709"/>
            <a:ext cx="52096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badi" panose="020B0604020104020204"/>
              </a:rPr>
              <a:t>R</a:t>
            </a:r>
            <a:r>
              <a:rPr lang="en-US" b="1" dirty="0">
                <a:effectLst/>
                <a:latin typeface="Abadi" panose="020B0604020104020204"/>
              </a:rPr>
              <a:t>elationship between success rate of each orbit type</a:t>
            </a:r>
            <a:endParaRPr lang="en-US" b="0" dirty="0">
              <a:effectLst/>
              <a:latin typeface="Abadi" panose="020B0604020104020204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B4ACB5F-4280-7775-B809-B459890FE5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74" y="2795041"/>
            <a:ext cx="5287023" cy="292965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27AE47-B77E-3152-AB39-455C9947661B}"/>
              </a:ext>
            </a:extLst>
          </p:cNvPr>
          <p:cNvSpPr txBox="1"/>
          <p:nvPr/>
        </p:nvSpPr>
        <p:spPr>
          <a:xfrm>
            <a:off x="6874475" y="2425709"/>
            <a:ext cx="50584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badi" panose="020B0604020104020204"/>
              </a:rPr>
              <a:t>T</a:t>
            </a:r>
            <a:r>
              <a:rPr lang="en-US" b="1" dirty="0">
                <a:effectLst/>
                <a:latin typeface="Abadi" panose="020B0604020104020204"/>
              </a:rPr>
              <a:t>he launch success yearly trend</a:t>
            </a:r>
            <a:endParaRPr lang="en-US" b="0" dirty="0">
              <a:effectLst/>
              <a:latin typeface="Abadi" panose="020B0604020104020204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AB4424-3C52-A31D-A859-1747CC8B97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1604" y="2911769"/>
            <a:ext cx="5076368" cy="2812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2864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68259" y="5892156"/>
            <a:ext cx="9745589" cy="854387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https://github.com/Arsiry/ibm-professional-certificates/blob/main/data-science-capstone-project/lab-4-eda-sql.ipynb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E02E219-671A-542D-CD3C-631F9B8123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259" y="1382324"/>
            <a:ext cx="10651977" cy="42780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Retrieve all records from the dataset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Executed a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SELECT * FROM SPACEXDATASET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query to view the complete dataset.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Display unique launch sites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Used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SELECT DISTINCT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Launch_Site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 FROM SPACEXDATASET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to identify all unique launch sites.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Count of successful landings per launch site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Queried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SELECT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Launch_Site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, COUNT(*) FROM SPACEXDATASET WHERE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Landing_Outcome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 = 'Success' GROUP BY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Launch_Site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to determine the number of successful landings at each site.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Filter records with specific payload mass range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Applied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SELECT * FROM SPACEXDATASET WHERE PAYLOAD_MASS__KG_ BETWEEN 4000 AND 6000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to find records with payload mass between 4000 and 6000 kg.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Calculate average payload mass for each launch site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Executed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SELECT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Launch_Site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, AVG(PAYLOAD_MASS__KG_) FROM SPACEXDATASET GROUP BY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Launch_Site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to compute the average payload mass per launch site.</a:t>
            </a:r>
          </a:p>
        </p:txBody>
      </p:sp>
    </p:spTree>
    <p:extLst>
      <p:ext uri="{BB962C8B-B14F-4D97-AF65-F5344CB8AC3E}">
        <p14:creationId xmlns:p14="http://schemas.microsoft.com/office/powerpoint/2010/main" val="34901308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53475" y="6003613"/>
            <a:ext cx="9745589" cy="854387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https://github.com/Arsiry/ibm-professional-certificates/blob/main/data-science-capstone-project/lab-4-eda-sql.ipynb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E02E219-671A-542D-CD3C-631F9B8123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012" y="1255036"/>
            <a:ext cx="10651977" cy="477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Determine the total number of successful and failed missions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Used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SELECT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Mission_Outcome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, COUNT(*) FROM SPACEXDATASET GROUP BY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Mission_Outcome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to count the total successful and failed missions.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Find the booster versions that have carried the maximum payload mass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Queried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SELECT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Booster_Version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, MAX(PAYLOAD_MASS__KG_) FROM SPACEXDATASET GROUP BY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Booster_Version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to identify which booster versions carried the heaviest payloads.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List records where the mission outcome was a failure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Applied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SELECT * FROM SPACEXDATASET WHERE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Mission_Outcome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 LIKE 'Failure%'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to retrieve all missions that resulted in failure.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Count of missions per orbit type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Executed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SELECT Orbit, COUNT(*) FROM SPACEXDATASET GROUP BY Orbit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to see the distribution of missions across different orbit types.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Retrieve records with specific booster versions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Used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SELECT * FROM SPACEXDATASET WHERE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Booster_Version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badi" panose="020B0604020104020204"/>
              </a:rPr>
              <a:t> IN ('F9 v1.1', 'F9 v1.0')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to filter records for specific booster versions.</a:t>
            </a: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26405" y="5799770"/>
            <a:ext cx="10515600" cy="79485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https://github.com/Arsiry/ibm-professional-certificates/blob/main/data-science-capstone-project/lab-6-launch-site-location.ipynb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22F3BDD-73A1-9D36-E935-A44CCFA9D5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405" y="1491221"/>
            <a:ext cx="10651977" cy="4308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Markers and Circles for Launch Sites: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Purpose: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 To pinpoint the exact locations of SpaceX launch sites on the map.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Implementation: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 For each launch site, a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folium.Circle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 with a 1000-meter radius was added to highlight the area, accompanied by a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folium.Marker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 labeled with the site's name for clear identification.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Marker Clusters for Launch Records: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Purpose: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 To manage and display multiple launch records efficiently, especially when numerous records share the same coordinates.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Implementation: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 A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MarkerCluster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 was utilized to group individual launch markers. Each marker's color indicated the launch outcome: green for success and red for failure.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Distance Markers and Lines to Proximities: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Purpose: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 To analyze the proximity of launch sites to nearby infrastructures like railways, highways, coastlines, and cities.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Implementation: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 By selecting specific points representing these infrastructures,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folium.Marker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 objects were placed at their coordinates.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folium.PolyLine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 objects were then drawn between the launch sites and these points to visualize and measure the distances.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DFE374-C82A-F77E-AC6A-F267B7D067BF}"/>
              </a:ext>
            </a:extLst>
          </p:cNvPr>
          <p:cNvSpPr txBox="1"/>
          <p:nvPr/>
        </p:nvSpPr>
        <p:spPr>
          <a:xfrm>
            <a:off x="411480" y="1425078"/>
            <a:ext cx="11622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Data Preprocessing: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/>
              <a:t>Feature Selection:</a:t>
            </a:r>
            <a:r>
              <a:rPr lang="en-US" dirty="0"/>
              <a:t> Identified relevant features influencing the landing outcome, such as payload mass, launch site, orbit, and booster version.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/>
              <a:t>Encoding Categorical Variables:</a:t>
            </a:r>
            <a:r>
              <a:rPr lang="en-US" dirty="0"/>
              <a:t> Converted categorical variables into numerical formats using one-hot encoding to facilitate model training.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/>
              <a:t>Data Normalization:</a:t>
            </a:r>
            <a:r>
              <a:rPr lang="en-US" dirty="0"/>
              <a:t> Standardized feature values to ensure uniformity across the dataset.</a:t>
            </a:r>
          </a:p>
          <a:p>
            <a:endParaRPr lang="en-US" b="1" dirty="0"/>
          </a:p>
          <a:p>
            <a:r>
              <a:rPr lang="en-US" b="1" dirty="0"/>
              <a:t>Data Splitting: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/>
              <a:t>Training and Testing Sets:</a:t>
            </a:r>
            <a:r>
              <a:rPr lang="en-US" dirty="0"/>
              <a:t> Divided the dataset into training and testing subsets to evaluate model performance on unseen data.</a:t>
            </a:r>
          </a:p>
          <a:p>
            <a:endParaRPr lang="en-US" b="1" dirty="0"/>
          </a:p>
          <a:p>
            <a:r>
              <a:rPr lang="en-US" b="1" dirty="0"/>
              <a:t>Model Selection:</a:t>
            </a:r>
            <a:endParaRPr lang="en-US" dirty="0"/>
          </a:p>
          <a:p>
            <a:r>
              <a:rPr lang="en-US" b="1" dirty="0"/>
              <a:t>Algorithms Evaluated:</a:t>
            </a: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b="1" dirty="0"/>
              <a:t>K-Nearest Neighbors (KNN):</a:t>
            </a:r>
            <a:r>
              <a:rPr lang="en-US" dirty="0"/>
              <a:t> Classifies data points based on the majority class among their nearest neighbors.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b="1" dirty="0"/>
              <a:t>Decision Tree:</a:t>
            </a:r>
            <a:r>
              <a:rPr lang="en-US" dirty="0"/>
              <a:t> Utilizes a tree-like model of decisions and their possible consequences.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b="1" dirty="0"/>
              <a:t>Support Vector Machine (SVM):</a:t>
            </a:r>
            <a:r>
              <a:rPr lang="en-US" dirty="0"/>
              <a:t> Finds the optimal hyperplane that best separates classes in the feature space.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b="1" dirty="0"/>
              <a:t>Logistic Regression:</a:t>
            </a:r>
            <a:r>
              <a:rPr lang="en-US" dirty="0"/>
              <a:t> Estimates the probability of a binary outcome based on input features.</a:t>
            </a:r>
          </a:p>
        </p:txBody>
      </p:sp>
    </p:spTree>
    <p:extLst>
      <p:ext uri="{BB962C8B-B14F-4D97-AF65-F5344CB8AC3E}">
        <p14:creationId xmlns:p14="http://schemas.microsoft.com/office/powerpoint/2010/main" val="157462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DFE374-C82A-F77E-AC6A-F267B7D067BF}"/>
              </a:ext>
            </a:extLst>
          </p:cNvPr>
          <p:cNvSpPr txBox="1"/>
          <p:nvPr/>
        </p:nvSpPr>
        <p:spPr>
          <a:xfrm>
            <a:off x="284988" y="1521422"/>
            <a:ext cx="1162202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Hyperparameter Tuning: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/>
              <a:t>Grid Search:</a:t>
            </a:r>
            <a:r>
              <a:rPr lang="en-US" dirty="0"/>
              <a:t> Conducted an exhaustive search over specified parameter values for each algorithm to identify the optimal hyperparameters.</a:t>
            </a:r>
          </a:p>
          <a:p>
            <a:endParaRPr lang="en-US" b="1" dirty="0"/>
          </a:p>
          <a:p>
            <a:r>
              <a:rPr lang="en-US" b="1" dirty="0"/>
              <a:t>Model Evaluation: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/>
              <a:t>Performance Metrics:</a:t>
            </a:r>
            <a:r>
              <a:rPr lang="en-US" dirty="0"/>
              <a:t> Assessed models using accuracy, precision, recall, and F1-score to determine their effectiveness.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/>
              <a:t>Cross-Validation:</a:t>
            </a:r>
            <a:r>
              <a:rPr lang="en-US" dirty="0"/>
              <a:t> Implemented k-fold cross-validation to ensure model robustness and mitigate overfitting.</a:t>
            </a:r>
          </a:p>
          <a:p>
            <a:endParaRPr lang="en-US" b="1" dirty="0"/>
          </a:p>
          <a:p>
            <a:r>
              <a:rPr lang="en-US" b="1" dirty="0"/>
              <a:t>Model Optimization: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/>
              <a:t>Refinement:</a:t>
            </a:r>
            <a:r>
              <a:rPr lang="en-US" dirty="0"/>
              <a:t> Adjusted model parameters and retrained models to enhance performance based on evaluation feedback.</a:t>
            </a:r>
          </a:p>
          <a:p>
            <a:endParaRPr lang="en-US" b="1" dirty="0"/>
          </a:p>
          <a:p>
            <a:r>
              <a:rPr lang="en-US" b="1" dirty="0"/>
              <a:t>Best Model Selection: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/>
              <a:t>Final Model:</a:t>
            </a:r>
            <a:r>
              <a:rPr lang="en-US" dirty="0"/>
              <a:t> Selected the model with the highest performance metrics on the testing set as the best-performing classifier.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49469" y="5628508"/>
            <a:ext cx="9745589" cy="79870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https://github.com/Arsiry/ibm-professional-certificates/blob/main/data-science-capstone-project/lab-7-SpaceX-ml-prediction.ipynb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84B1EDEC-437E-AB5E-A2C0-C1E45BDC6E86}"/>
              </a:ext>
            </a:extLst>
          </p:cNvPr>
          <p:cNvSpPr/>
          <p:nvPr/>
        </p:nvSpPr>
        <p:spPr>
          <a:xfrm>
            <a:off x="1350265" y="1844118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Preprocessing</a:t>
            </a:r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14FE2417-E900-6C0D-8DD8-C0514191FD9F}"/>
              </a:ext>
            </a:extLst>
          </p:cNvPr>
          <p:cNvSpPr/>
          <p:nvPr/>
        </p:nvSpPr>
        <p:spPr>
          <a:xfrm>
            <a:off x="1350264" y="2517050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Splitting</a:t>
            </a:r>
          </a:p>
        </p:txBody>
      </p:sp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53D825CD-504F-731F-7D20-35005C1D1C33}"/>
              </a:ext>
            </a:extLst>
          </p:cNvPr>
          <p:cNvSpPr/>
          <p:nvPr/>
        </p:nvSpPr>
        <p:spPr>
          <a:xfrm>
            <a:off x="4568951" y="2517050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Selection</a:t>
            </a:r>
          </a:p>
        </p:txBody>
      </p: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id="{2A2AE521-07E3-D445-6324-5CDC85251122}"/>
              </a:ext>
            </a:extLst>
          </p:cNvPr>
          <p:cNvSpPr/>
          <p:nvPr/>
        </p:nvSpPr>
        <p:spPr>
          <a:xfrm>
            <a:off x="4568951" y="3196072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Hyperparameter Tuning</a:t>
            </a:r>
          </a:p>
        </p:txBody>
      </p:sp>
      <p:sp>
        <p:nvSpPr>
          <p:cNvPr id="12" name="Flowchart: Process 11">
            <a:extLst>
              <a:ext uri="{FF2B5EF4-FFF2-40B4-BE49-F238E27FC236}">
                <a16:creationId xmlns:a16="http://schemas.microsoft.com/office/drawing/2014/main" id="{468BC59A-4110-6F5C-5B62-4EBBBCB01BEC}"/>
              </a:ext>
            </a:extLst>
          </p:cNvPr>
          <p:cNvSpPr/>
          <p:nvPr/>
        </p:nvSpPr>
        <p:spPr>
          <a:xfrm>
            <a:off x="7760205" y="3191835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Evaluation</a:t>
            </a:r>
          </a:p>
        </p:txBody>
      </p:sp>
      <p:sp>
        <p:nvSpPr>
          <p:cNvPr id="13" name="Flowchart: Process 12">
            <a:extLst>
              <a:ext uri="{FF2B5EF4-FFF2-40B4-BE49-F238E27FC236}">
                <a16:creationId xmlns:a16="http://schemas.microsoft.com/office/drawing/2014/main" id="{B834A949-3AB3-3376-AD99-71FAC219E179}"/>
              </a:ext>
            </a:extLst>
          </p:cNvPr>
          <p:cNvSpPr/>
          <p:nvPr/>
        </p:nvSpPr>
        <p:spPr>
          <a:xfrm>
            <a:off x="7760205" y="3875150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Optimization</a:t>
            </a:r>
          </a:p>
        </p:txBody>
      </p: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4A7B26FA-C8D6-E058-4F1A-D205FE981687}"/>
              </a:ext>
            </a:extLst>
          </p:cNvPr>
          <p:cNvSpPr/>
          <p:nvPr/>
        </p:nvSpPr>
        <p:spPr>
          <a:xfrm>
            <a:off x="7760204" y="4555058"/>
            <a:ext cx="2743199" cy="401638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Best Model Selection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724EE38-3DD7-CC81-14FA-56DA5A89E13A}"/>
              </a:ext>
            </a:extLst>
          </p:cNvPr>
          <p:cNvCxnSpPr>
            <a:stCxn id="7" idx="2"/>
            <a:endCxn id="9" idx="0"/>
          </p:cNvCxnSpPr>
          <p:nvPr/>
        </p:nvCxnSpPr>
        <p:spPr>
          <a:xfrm flipH="1">
            <a:off x="2721864" y="2245756"/>
            <a:ext cx="1" cy="2712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BB247BF-BBF0-B693-BDA0-608FABFDB741}"/>
              </a:ext>
            </a:extLst>
          </p:cNvPr>
          <p:cNvCxnSpPr>
            <a:stCxn id="9" idx="3"/>
            <a:endCxn id="10" idx="1"/>
          </p:cNvCxnSpPr>
          <p:nvPr/>
        </p:nvCxnSpPr>
        <p:spPr>
          <a:xfrm>
            <a:off x="4093463" y="2717869"/>
            <a:ext cx="4754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1AA698D-CD3D-AB29-213E-4895EF714FCC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5940551" y="2918688"/>
            <a:ext cx="0" cy="277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7E14444-FDDA-3AAA-803C-63DFBF32253D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 flipV="1">
            <a:off x="7312150" y="3392654"/>
            <a:ext cx="448055" cy="4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431C0FF-3EBD-C509-F3DC-966173BB7965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9131805" y="3593473"/>
            <a:ext cx="0" cy="281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FC4E93C-548B-35F1-F13B-CE7423606622}"/>
              </a:ext>
            </a:extLst>
          </p:cNvPr>
          <p:cNvCxnSpPr>
            <a:stCxn id="13" idx="2"/>
            <a:endCxn id="14" idx="0"/>
          </p:cNvCxnSpPr>
          <p:nvPr/>
        </p:nvCxnSpPr>
        <p:spPr>
          <a:xfrm flipH="1">
            <a:off x="9131804" y="4276788"/>
            <a:ext cx="1" cy="2782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36994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F56E94-83BC-C34D-7A22-167CA58559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4019" y="1425078"/>
            <a:ext cx="8218541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Exploratory Data Analysis (EDA) Results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Launch Site Insights:</a:t>
            </a:r>
            <a:endParaRPr lang="en-US" altLang="en-US" dirty="0">
              <a:latin typeface="Abadi" panose="020B0604020104020204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Most active launch sites identified (e.g., KSC LC-39A, CCAFS SLC-40).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Payload Trends:</a:t>
            </a:r>
            <a:endParaRPr lang="en-US" altLang="en-US" dirty="0">
              <a:latin typeface="Abadi" panose="020B0604020104020204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Majority of payloads fall within 2000–4000 kg range.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Mission Outcome Analysis:</a:t>
            </a:r>
            <a:endParaRPr lang="en-US" altLang="en-US" dirty="0">
              <a:latin typeface="Abadi" panose="020B0604020104020204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Successful missions account for a significant proportion compared to failures.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Orbit Types:</a:t>
            </a:r>
            <a:endParaRPr lang="en-US" altLang="en-US" dirty="0">
              <a:latin typeface="Abadi" panose="020B0604020104020204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GEO and LEO are the most common orbits for SpaceX missions.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Booster Version Usage:</a:t>
            </a:r>
            <a:endParaRPr lang="en-US" altLang="en-US" dirty="0">
              <a:latin typeface="Abadi" panose="020B0604020104020204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The Falcon 9 v1.2 booster version handled the heaviest payloads.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60CA3A-2F3B-3067-56C5-FD6A723927E3}"/>
              </a:ext>
            </a:extLst>
          </p:cNvPr>
          <p:cNvSpPr txBox="1"/>
          <p:nvPr/>
        </p:nvSpPr>
        <p:spPr>
          <a:xfrm>
            <a:off x="770011" y="1417749"/>
            <a:ext cx="60944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Predictive Analysis Results</a:t>
            </a:r>
          </a:p>
          <a:p>
            <a:endParaRPr lang="en-US" b="1" dirty="0"/>
          </a:p>
          <a:p>
            <a:r>
              <a:rPr lang="en-US" b="1" dirty="0"/>
              <a:t>Best Performing Model: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Algorithm: </a:t>
            </a:r>
            <a:r>
              <a:rPr lang="en-US" i="1" dirty="0"/>
              <a:t>e.g., Support Vector Machine (SVM)</a:t>
            </a:r>
            <a:r>
              <a:rPr lang="en-US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Accuracy: </a:t>
            </a:r>
            <a:r>
              <a:rPr lang="en-US" i="1" dirty="0"/>
              <a:t>e.g., 92%</a:t>
            </a:r>
            <a:r>
              <a:rPr lang="en-US" dirty="0"/>
              <a:t> on the testing set.</a:t>
            </a:r>
          </a:p>
          <a:p>
            <a:endParaRPr lang="en-US" b="1" dirty="0"/>
          </a:p>
          <a:p>
            <a:r>
              <a:rPr lang="en-US" b="1" dirty="0"/>
              <a:t>Key Insights: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Payload mass and launch site are critical predictors of successful landings.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Models were improved via hyperparameter tuning for optimal results.</a:t>
            </a:r>
          </a:p>
          <a:p>
            <a:endParaRPr lang="en-US" b="1" dirty="0"/>
          </a:p>
          <a:p>
            <a:r>
              <a:rPr lang="en-US" b="1" dirty="0"/>
              <a:t>Performance Metrics: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Precision: </a:t>
            </a:r>
            <a:r>
              <a:rPr lang="en-US" i="1" dirty="0"/>
              <a:t>e.g., 0.90</a:t>
            </a:r>
            <a:r>
              <a:rPr lang="en-US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Recall: </a:t>
            </a:r>
            <a:r>
              <a:rPr lang="en-US" i="1" dirty="0"/>
              <a:t>e.g., 0.92</a:t>
            </a:r>
            <a:r>
              <a:rPr lang="en-US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F1-Score: </a:t>
            </a:r>
            <a:r>
              <a:rPr lang="en-US" i="1" dirty="0"/>
              <a:t>e.g., 0.91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753911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5ED893-066C-8CDF-0643-4EEC4DB08F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626" y="1407766"/>
            <a:ext cx="11372747" cy="23658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8831FFE-C46C-F860-B62E-A84C9D8107F1}"/>
              </a:ext>
            </a:extLst>
          </p:cNvPr>
          <p:cNvSpPr txBox="1"/>
          <p:nvPr/>
        </p:nvSpPr>
        <p:spPr>
          <a:xfrm>
            <a:off x="338328" y="3918068"/>
            <a:ext cx="1144404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u="sng" dirty="0">
                <a:effectLst/>
                <a:latin typeface="Abadi" panose="020B0604020104020204"/>
              </a:rPr>
              <a:t>Flight Number Distribution</a:t>
            </a:r>
            <a:r>
              <a:rPr lang="en-US" sz="1600" b="0" dirty="0">
                <a:effectLst/>
                <a:latin typeface="Abadi" panose="020B0604020104020204"/>
              </a:rPr>
              <a:t>:</a:t>
            </a:r>
            <a:br>
              <a:rPr lang="en-US" sz="1600" b="0" dirty="0">
                <a:effectLst/>
                <a:latin typeface="Abadi" panose="020B0604020104020204"/>
              </a:rPr>
            </a:br>
            <a:r>
              <a:rPr lang="en-US" sz="1600" b="0" dirty="0">
                <a:effectLst/>
                <a:latin typeface="Abadi" panose="020B0604020104020204"/>
              </a:rPr>
              <a:t>The plot shows that flight numbers increase sequentially for each launch site, indicating the chronological order of launches.</a:t>
            </a:r>
          </a:p>
          <a:p>
            <a:r>
              <a:rPr lang="en-US" sz="1600" b="0" dirty="0">
                <a:effectLst/>
                <a:latin typeface="Abadi" panose="020B0604020104020204"/>
              </a:rPr>
              <a:t>As expected, earlier launches (with lower flight numbers) are more scattered across multiple sites, while later launches tend to concentrate on fewer specific sites.</a:t>
            </a:r>
          </a:p>
          <a:p>
            <a:br>
              <a:rPr lang="en-US" sz="1600" b="0" dirty="0">
                <a:effectLst/>
                <a:latin typeface="Abadi" panose="020B0604020104020204"/>
              </a:rPr>
            </a:br>
            <a:r>
              <a:rPr lang="en-US" sz="1600" b="0" u="sng" dirty="0">
                <a:effectLst/>
                <a:latin typeface="Abadi" panose="020B0604020104020204"/>
              </a:rPr>
              <a:t>Possible Trend</a:t>
            </a:r>
            <a:r>
              <a:rPr lang="en-US" sz="1600" b="0" dirty="0">
                <a:effectLst/>
                <a:latin typeface="Abadi" panose="020B0604020104020204"/>
              </a:rPr>
              <a:t>:</a:t>
            </a:r>
            <a:br>
              <a:rPr lang="en-US" sz="1600" b="0" dirty="0">
                <a:effectLst/>
                <a:latin typeface="Abadi" panose="020B0604020104020204"/>
              </a:rPr>
            </a:br>
            <a:r>
              <a:rPr lang="en-US" sz="1600" b="0" dirty="0">
                <a:effectLst/>
                <a:latin typeface="Abadi" panose="020B0604020104020204"/>
              </a:rPr>
              <a:t>Later flight numbers show an increasing trend of successful launches (Class=1), suggesting improved reliability and performance over time.</a:t>
            </a:r>
          </a:p>
          <a:p>
            <a:r>
              <a:rPr lang="en-US" sz="1600" b="0" dirty="0">
                <a:effectLst/>
                <a:latin typeface="Abadi" panose="020B0604020104020204"/>
              </a:rPr>
              <a:t>This trend could reflect advancements in technology, better operational procedures, or lessons learned from earlier launches.</a:t>
            </a: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4487CC-7FAB-6162-1D7F-9FF8E64B5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516" y="1348959"/>
            <a:ext cx="10647332" cy="36330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4B4D854-E5EA-8608-B2E7-AC7D633FC2FE}"/>
              </a:ext>
            </a:extLst>
          </p:cNvPr>
          <p:cNvSpPr txBox="1"/>
          <p:nvPr/>
        </p:nvSpPr>
        <p:spPr>
          <a:xfrm>
            <a:off x="642365" y="5273049"/>
            <a:ext cx="1064324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u="sng" dirty="0">
                <a:effectLst/>
                <a:latin typeface="Abadi" panose="020B0604020104020204"/>
              </a:rPr>
              <a:t>For the VAFB-SLC launch site:</a:t>
            </a:r>
          </a:p>
          <a:p>
            <a:br>
              <a:rPr lang="en-US" sz="1600" b="0" u="sng" dirty="0">
                <a:effectLst/>
                <a:latin typeface="Abadi" panose="020B0604020104020204"/>
              </a:rPr>
            </a:br>
            <a:r>
              <a:rPr lang="en-US" sz="1600" b="0" dirty="0">
                <a:effectLst/>
                <a:latin typeface="Abadi" panose="020B0604020104020204"/>
              </a:rPr>
              <a:t>There are no rockets launched with a payload mass greater than 10,000 kg.</a:t>
            </a:r>
          </a:p>
          <a:p>
            <a:r>
              <a:rPr lang="en-US" sz="1600" b="0" dirty="0">
                <a:effectLst/>
                <a:latin typeface="Abadi" panose="020B0604020104020204"/>
              </a:rPr>
              <a:t>All launches from VAFB-SLC appear to have involved payloads below 10,000 kg, suggesting that this site was likely used for missions with medium or light payloads.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72904E-E86F-70E2-B20A-4AF9355BF8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420749"/>
            <a:ext cx="5146157" cy="28515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D8A5535-B0E0-33D4-9C52-9FD1DE84B487}"/>
              </a:ext>
            </a:extLst>
          </p:cNvPr>
          <p:cNvSpPr txBox="1"/>
          <p:nvPr/>
        </p:nvSpPr>
        <p:spPr>
          <a:xfrm>
            <a:off x="838200" y="4431316"/>
            <a:ext cx="52578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  <a:latin typeface="Abadi" panose="020B0604020104020204"/>
              </a:rPr>
              <a:t>GTO and LEO are the most reliable orbits with consistently high success rates.</a:t>
            </a:r>
          </a:p>
          <a:p>
            <a:r>
              <a:rPr lang="en-US" b="0" dirty="0">
                <a:effectLst/>
                <a:latin typeface="Abadi" panose="020B0604020104020204"/>
              </a:rPr>
              <a:t>Missions to more specialized or complex orbits, such as HEO and ES-L1, have lower success rates, likely due to the higher difficulty and risks involved.</a:t>
            </a: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18679A-B41E-B0FD-1552-BD162D8997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624" y="1383966"/>
            <a:ext cx="10422987" cy="34966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2E73C05-A045-1AB6-BDA3-2EC7ACB0D3D5}"/>
              </a:ext>
            </a:extLst>
          </p:cNvPr>
          <p:cNvSpPr txBox="1"/>
          <p:nvPr/>
        </p:nvSpPr>
        <p:spPr>
          <a:xfrm>
            <a:off x="862623" y="5103674"/>
            <a:ext cx="1042298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  <a:latin typeface="Abadi" panose="020B0604020104020204"/>
              </a:rPr>
              <a:t>LEO orbit shows improvement with more successful missions as the flight number increases, indicating a learning curve and technological advancements over time.</a:t>
            </a:r>
          </a:p>
          <a:p>
            <a:r>
              <a:rPr lang="en-US" b="0" dirty="0">
                <a:effectLst/>
                <a:latin typeface="Abadi" panose="020B0604020104020204"/>
              </a:rPr>
              <a:t>GTO orbit demonstrates stable success across all flight numbers, implying that launches to GTO have been well-established with consistently high reliability.</a:t>
            </a: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94E782-0275-105B-CD80-C1FDF046D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383967"/>
            <a:ext cx="10515601" cy="35276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71BEA0E-F190-E598-887A-81608AA76B17}"/>
              </a:ext>
            </a:extLst>
          </p:cNvPr>
          <p:cNvSpPr txBox="1"/>
          <p:nvPr/>
        </p:nvSpPr>
        <p:spPr>
          <a:xfrm>
            <a:off x="770011" y="5207919"/>
            <a:ext cx="105156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  <a:latin typeface="Abadi" panose="020B0604020104020204"/>
              </a:rPr>
              <a:t>With heavy payloads the successful landing or positive landing rate are more for </a:t>
            </a:r>
            <a:r>
              <a:rPr lang="en-US" b="0" dirty="0" err="1">
                <a:effectLst/>
                <a:latin typeface="Abadi" panose="020B0604020104020204"/>
              </a:rPr>
              <a:t>Polar,LEO</a:t>
            </a:r>
            <a:r>
              <a:rPr lang="en-US" b="0" dirty="0">
                <a:effectLst/>
                <a:latin typeface="Abadi" panose="020B0604020104020204"/>
              </a:rPr>
              <a:t> and ISS.   </a:t>
            </a:r>
          </a:p>
          <a:p>
            <a:br>
              <a:rPr lang="en-US" b="0" dirty="0">
                <a:effectLst/>
                <a:latin typeface="Abadi" panose="020B0604020104020204"/>
              </a:rPr>
            </a:br>
            <a:r>
              <a:rPr lang="en-US" b="0" dirty="0">
                <a:effectLst/>
                <a:latin typeface="Abadi" panose="020B0604020104020204"/>
              </a:rPr>
              <a:t>However for GTO we cannot distinguish this well as both positive landing rate and negative landing(unsuccessful mission) are both there here.</a:t>
            </a: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47A50BFE-E97F-E182-890C-01A10B6B6F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875" y="1201357"/>
            <a:ext cx="6229350" cy="42993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Web Scraping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Utilized web scraping techniques to extract SpaceX launch data from an online source.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Processed and stored the collected data for analysis and reporting.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Data Collection Using APIs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Accessed SpaceX data through APIs to collect detailed information about launches.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Implemented data normalization and structured the collected information for further analysis.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Data Wrangling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Cleaned and preprocessed SpaceX data to handle missing values, inconsistencies, and redundancies.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Transformed data into a structured format suitable for analytical and machine learning tasks.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9B795A-BD35-F0B4-666C-BC3469452FC1}"/>
              </a:ext>
            </a:extLst>
          </p:cNvPr>
          <p:cNvSpPr txBox="1"/>
          <p:nvPr/>
        </p:nvSpPr>
        <p:spPr>
          <a:xfrm>
            <a:off x="6229350" y="1253349"/>
            <a:ext cx="5962649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Exploratory Data Analysis (SQL)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Leveraged SQL queries to perform initial exploratory analysis of launch data.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Identified patterns and key metrics, such as success rates and payload trends.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Exploratory Data Analysis (Visualization)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Conducted visual data analysis using Python libraries like Matplotlib and Seaborn.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Visualized relationships between launch outcomes, payload mass, orbit types, and other variables.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Launch Site Location Analysis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Analyzed geographical launch site data to evaluate site-specific factors affecting launch success.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Used geospatial visualizations to illustrate site effectiveness and distribution.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28F89B-7AEA-3A0C-A5FD-47E32537B203}"/>
              </a:ext>
            </a:extLst>
          </p:cNvPr>
          <p:cNvSpPr txBox="1"/>
          <p:nvPr/>
        </p:nvSpPr>
        <p:spPr>
          <a:xfrm>
            <a:off x="1640682" y="5604651"/>
            <a:ext cx="89154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Machine Learning Prediction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Developed a classification model to predict the success of SpaceX launches.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Selected and evaluated machine learning algorithms for optimal performance.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Assessed model accuracy and derived actionable insights from predictions.</a:t>
            </a: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212FF3-4FF2-7B5A-A59A-4BBC83ADBA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681" y="1459671"/>
            <a:ext cx="6382512" cy="35366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8494E2D-7231-9674-2502-34F561B89538}"/>
              </a:ext>
            </a:extLst>
          </p:cNvPr>
          <p:cNvSpPr txBox="1"/>
          <p:nvPr/>
        </p:nvSpPr>
        <p:spPr>
          <a:xfrm>
            <a:off x="868680" y="5303062"/>
            <a:ext cx="63825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  <a:latin typeface="Abadi" panose="020B0604020104020204"/>
              </a:rPr>
              <a:t>You can observe that the success rate since 2013 kept increasing till 2017 (stable in 2014) and after 2015 it started increasing.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739750" cy="4016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effectLst/>
                <a:latin typeface="Abadi" panose="020B0604020104020204"/>
              </a:rPr>
              <a:t>SELECT DISTINCT </a:t>
            </a:r>
            <a:r>
              <a:rPr lang="en-US" sz="1800" b="1" dirty="0" err="1">
                <a:effectLst/>
                <a:latin typeface="Abadi" panose="020B0604020104020204"/>
              </a:rPr>
              <a:t>Launch_Site</a:t>
            </a:r>
            <a:r>
              <a:rPr lang="en-US" sz="1800" b="1" dirty="0">
                <a:effectLst/>
                <a:latin typeface="Abadi" panose="020B0604020104020204"/>
              </a:rPr>
              <a:t> FROM SPACEXTABLE WHERE </a:t>
            </a:r>
            <a:r>
              <a:rPr lang="en-US" sz="1800" b="1" dirty="0" err="1">
                <a:effectLst/>
                <a:latin typeface="Abadi" panose="020B0604020104020204"/>
              </a:rPr>
              <a:t>Launch_Site</a:t>
            </a:r>
            <a:r>
              <a:rPr lang="en-US" sz="1800" b="1" dirty="0">
                <a:effectLst/>
                <a:latin typeface="Abadi" panose="020B0604020104020204"/>
              </a:rPr>
              <a:t> IS NOT NULL;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31C5FE-019C-D257-0CD7-CE94522EEB7B}"/>
              </a:ext>
            </a:extLst>
          </p:cNvPr>
          <p:cNvSpPr txBox="1"/>
          <p:nvPr/>
        </p:nvSpPr>
        <p:spPr>
          <a:xfrm>
            <a:off x="770011" y="2644169"/>
            <a:ext cx="182651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Abadi" panose="020B0604020104020204"/>
              </a:rPr>
              <a:t>CCAFS LC-40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VAFB SLC-4E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KSC LC-39A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CCAFS SLC-40</a:t>
            </a:r>
            <a:endParaRPr lang="en-US" dirty="0"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61451" y="1597025"/>
            <a:ext cx="7423013" cy="323215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effectLst/>
                <a:latin typeface="Abadi" panose="020B0604020104020204"/>
              </a:rPr>
              <a:t>SELECT * FROM SPACEXTABLE WHERE </a:t>
            </a:r>
            <a:r>
              <a:rPr lang="en-US" sz="1800" b="1" dirty="0" err="1">
                <a:effectLst/>
                <a:latin typeface="Abadi" panose="020B0604020104020204"/>
              </a:rPr>
              <a:t>Launch_Site</a:t>
            </a:r>
            <a:r>
              <a:rPr lang="en-US" sz="1800" b="1" dirty="0">
                <a:effectLst/>
                <a:latin typeface="Abadi" panose="020B0604020104020204"/>
              </a:rPr>
              <a:t> LIKE 'CCA%' LIMIT 5;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F979A6-EE1A-9A0E-809D-1AF34AA1A167}"/>
              </a:ext>
            </a:extLst>
          </p:cNvPr>
          <p:cNvSpPr txBox="1"/>
          <p:nvPr/>
        </p:nvSpPr>
        <p:spPr>
          <a:xfrm>
            <a:off x="861450" y="2107335"/>
            <a:ext cx="1059652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Abadi" panose="020B0604020104020204"/>
              </a:rPr>
              <a:t>('2010-06-04', '18:45:00', 'F9 v1.0 B0003', 'CCAFS LC-40', 'Dragon Spacecraft Qualification Unit', 0, 'LEO', 'SpaceX', 'Success', 'Failure (parachute)’) </a:t>
            </a:r>
          </a:p>
          <a:p>
            <a:endParaRPr lang="en-US" dirty="0">
              <a:latin typeface="Abadi" panose="020B0604020104020204"/>
            </a:endParaRPr>
          </a:p>
          <a:p>
            <a:r>
              <a:rPr lang="en-US" b="0" i="0" dirty="0">
                <a:effectLst/>
                <a:latin typeface="Abadi" panose="020B0604020104020204"/>
              </a:rPr>
              <a:t>('2010-12-08', '15:43:00', 'F9 v1.0 B0004', 'CCAFS LC-40', 'Dragon demo flight C1, two CubeSats, barrel of </a:t>
            </a:r>
            <a:r>
              <a:rPr lang="en-US" b="0" i="0" dirty="0" err="1">
                <a:effectLst/>
                <a:latin typeface="Abadi" panose="020B0604020104020204"/>
              </a:rPr>
              <a:t>Brouere</a:t>
            </a:r>
            <a:r>
              <a:rPr lang="en-US" b="0" i="0" dirty="0">
                <a:effectLst/>
                <a:latin typeface="Abadi" panose="020B0604020104020204"/>
              </a:rPr>
              <a:t> cheese', 0, 'LEO (ISS)', 'NASA (COTS) NRO', 'Success', 'Failure (parachute)’) </a:t>
            </a:r>
          </a:p>
          <a:p>
            <a:endParaRPr lang="en-US" dirty="0">
              <a:latin typeface="Abadi" panose="020B0604020104020204"/>
            </a:endParaRPr>
          </a:p>
          <a:p>
            <a:r>
              <a:rPr lang="en-US" b="0" i="0" dirty="0">
                <a:effectLst/>
                <a:latin typeface="Abadi" panose="020B0604020104020204"/>
              </a:rPr>
              <a:t>('2012-05-22', '7:44:00', 'F9 v1.0 B0005', 'CCAFS LC-40', 'Dragon demo flight C2', 525, 'LEO (ISS)', 'NASA (COTS)', 'Success', 'No attempt’) </a:t>
            </a:r>
          </a:p>
          <a:p>
            <a:endParaRPr lang="en-US" dirty="0">
              <a:latin typeface="Abadi" panose="020B0604020104020204"/>
            </a:endParaRPr>
          </a:p>
          <a:p>
            <a:r>
              <a:rPr lang="en-US" b="0" i="0" dirty="0">
                <a:effectLst/>
                <a:latin typeface="Abadi" panose="020B0604020104020204"/>
              </a:rPr>
              <a:t>('2012-10-08', '0:35:00', 'F9 v1.0 B0006', 'CCAFS LC-40', 'SpaceX CRS-1', 500, 'LEO (ISS)', 'NASA (CRS)', 'Success', 'No attempt’)</a:t>
            </a:r>
          </a:p>
          <a:p>
            <a:endParaRPr lang="en-US" dirty="0">
              <a:latin typeface="Abadi" panose="020B0604020104020204"/>
            </a:endParaRPr>
          </a:p>
          <a:p>
            <a:r>
              <a:rPr lang="en-US" b="0" i="0" dirty="0">
                <a:effectLst/>
                <a:latin typeface="Abadi" panose="020B0604020104020204"/>
              </a:rPr>
              <a:t>('2013-03-01', '15:10:00', 'F9 v1.0 B0007', 'CCAFS LC-40', 'SpaceX CRS-2', 677, 'LEO (ISS)', 'NASA (CRS)', 'Success', 'No attempt')</a:t>
            </a:r>
            <a:endParaRPr lang="en-US" dirty="0"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117482" y="1448244"/>
            <a:ext cx="9745589" cy="1063879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800" b="1" dirty="0">
                <a:effectLst/>
                <a:latin typeface="Abadi" panose="020B0604020104020204"/>
              </a:rPr>
              <a:t>SELECT SUM(PAYLOAD_MASS__KG_) AS </a:t>
            </a:r>
            <a:r>
              <a:rPr lang="en-US" sz="1800" b="1" dirty="0" err="1">
                <a:effectLst/>
                <a:latin typeface="Abadi" panose="020B0604020104020204"/>
              </a:rPr>
              <a:t>Total_Payload_Mass</a:t>
            </a:r>
            <a:endParaRPr lang="en-US" sz="1800" b="1" dirty="0">
              <a:effectLst/>
              <a:latin typeface="Abadi" panose="020B0604020104020204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800" b="1" dirty="0">
                <a:effectLst/>
                <a:latin typeface="Abadi" panose="020B0604020104020204"/>
              </a:rPr>
              <a:t>    FROM SPACEXTABLE WHERE </a:t>
            </a:r>
            <a:r>
              <a:rPr lang="en-US" sz="1800" b="1" dirty="0" err="1">
                <a:effectLst/>
                <a:latin typeface="Abadi" panose="020B0604020104020204"/>
              </a:rPr>
              <a:t>Mission_Outcome</a:t>
            </a:r>
            <a:r>
              <a:rPr lang="en-US" sz="1800" b="1" dirty="0">
                <a:effectLst/>
                <a:latin typeface="Abadi" panose="020B0604020104020204"/>
              </a:rPr>
              <a:t> LIKE '%NASA (CRS)%';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FE0190-80C6-5E87-2DAF-13B3288BF9F1}"/>
              </a:ext>
            </a:extLst>
          </p:cNvPr>
          <p:cNvSpPr txBox="1"/>
          <p:nvPr/>
        </p:nvSpPr>
        <p:spPr>
          <a:xfrm>
            <a:off x="1117482" y="2703845"/>
            <a:ext cx="7871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Abadi" panose="020B0604020104020204"/>
              </a:rPr>
              <a:t>Total payload mass carried by boosters launched by NASA (CRS): None kg</a:t>
            </a:r>
            <a:endParaRPr lang="en-US" dirty="0"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48244"/>
            <a:ext cx="9745589" cy="109131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SELECT AVG(PAYLOAD_MASS__KG_) AS </a:t>
            </a:r>
            <a:r>
              <a:rPr lang="en-US" sz="1800" b="1" dirty="0" err="1">
                <a:effectLst/>
                <a:latin typeface="Abadi" panose="020B0604020104020204"/>
              </a:rPr>
              <a:t>Average_Payload_Mass</a:t>
            </a:r>
            <a:endParaRPr lang="en-US" sz="1800" b="1" dirty="0">
              <a:effectLst/>
              <a:latin typeface="Abadi" panose="020B0604020104020204"/>
            </a:endParaRP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    FROM SPACEXTABLE</a:t>
            </a: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    WHERE </a:t>
            </a:r>
            <a:r>
              <a:rPr lang="en-US" sz="1800" b="1" dirty="0" err="1">
                <a:effectLst/>
                <a:latin typeface="Abadi" panose="020B0604020104020204"/>
              </a:rPr>
              <a:t>Booster_Version</a:t>
            </a:r>
            <a:r>
              <a:rPr lang="en-US" sz="1800" b="1" dirty="0">
                <a:effectLst/>
                <a:latin typeface="Abadi" panose="020B0604020104020204"/>
              </a:rPr>
              <a:t> = 'F9 v1.1';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AF5224-8CEB-C230-A37C-6E3445847D42}"/>
              </a:ext>
            </a:extLst>
          </p:cNvPr>
          <p:cNvSpPr txBox="1"/>
          <p:nvPr/>
        </p:nvSpPr>
        <p:spPr>
          <a:xfrm>
            <a:off x="770010" y="3185452"/>
            <a:ext cx="68286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Abadi" panose="020B0604020104020204"/>
              </a:rPr>
              <a:t>Average payload mass carried by booster version 'F9 v1.1': 2928.40 kg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126626" y="1523873"/>
            <a:ext cx="9745589" cy="1036447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SELECT MIN(Date) AS </a:t>
            </a:r>
            <a:r>
              <a:rPr lang="en-US" sz="1800" b="1" dirty="0" err="1">
                <a:effectLst/>
                <a:latin typeface="Abadi" panose="020B0604020104020204"/>
              </a:rPr>
              <a:t>First_Successful_Landing_Date</a:t>
            </a:r>
            <a:endParaRPr lang="en-US" sz="1800" b="1" dirty="0">
              <a:effectLst/>
              <a:latin typeface="Abadi" panose="020B0604020104020204"/>
            </a:endParaRP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    FROM SPACEXTABLE</a:t>
            </a: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    WHERE </a:t>
            </a:r>
            <a:r>
              <a:rPr lang="en-US" sz="1800" b="1" dirty="0" err="1">
                <a:effectLst/>
                <a:latin typeface="Abadi" panose="020B0604020104020204"/>
              </a:rPr>
              <a:t>Landing_Outcome</a:t>
            </a:r>
            <a:r>
              <a:rPr lang="en-US" sz="1800" b="1" dirty="0">
                <a:effectLst/>
                <a:latin typeface="Abadi" panose="020B0604020104020204"/>
              </a:rPr>
              <a:t> = 'Success (ground pad)';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108668-23B5-F358-6B70-533718EB9F04}"/>
              </a:ext>
            </a:extLst>
          </p:cNvPr>
          <p:cNvSpPr txBox="1"/>
          <p:nvPr/>
        </p:nvSpPr>
        <p:spPr>
          <a:xfrm>
            <a:off x="1126626" y="2957298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Abadi" panose="020B0604020104020204"/>
              </a:rPr>
              <a:t>Date of the first successful landing on ground pad: 2015-12-22 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108339" y="1496441"/>
            <a:ext cx="5475342" cy="174053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SELECT DISTINCT </a:t>
            </a:r>
            <a:r>
              <a:rPr lang="en-US" sz="1800" b="1" dirty="0" err="1">
                <a:effectLst/>
                <a:latin typeface="Abadi" panose="020B0604020104020204"/>
              </a:rPr>
              <a:t>Booster_Version</a:t>
            </a:r>
            <a:endParaRPr lang="en-US" sz="1800" b="1" dirty="0">
              <a:effectLst/>
              <a:latin typeface="Abadi" panose="020B0604020104020204"/>
            </a:endParaRPr>
          </a:p>
          <a:p>
            <a:pPr marL="0" indent="0">
              <a:buNone/>
            </a:pPr>
            <a:r>
              <a:rPr lang="en-US" sz="1800" b="1" dirty="0">
                <a:latin typeface="Abadi" panose="020B0604020104020204"/>
              </a:rPr>
              <a:t>     </a:t>
            </a:r>
            <a:r>
              <a:rPr lang="en-US" sz="1800" b="1" dirty="0">
                <a:effectLst/>
                <a:latin typeface="Abadi" panose="020B0604020104020204"/>
              </a:rPr>
              <a:t>FROM SPACEXTABLE</a:t>
            </a: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     WHERE </a:t>
            </a:r>
            <a:r>
              <a:rPr lang="en-US" sz="1800" b="1" dirty="0" err="1">
                <a:effectLst/>
                <a:latin typeface="Abadi" panose="020B0604020104020204"/>
              </a:rPr>
              <a:t>Landing_Outcome</a:t>
            </a:r>
            <a:r>
              <a:rPr lang="en-US" sz="1800" b="1" dirty="0">
                <a:effectLst/>
                <a:latin typeface="Abadi" panose="020B0604020104020204"/>
              </a:rPr>
              <a:t> = 'Success (drone ship)’</a:t>
            </a: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           AND PAYLOAD_MASS__KG_ &gt; 4000</a:t>
            </a: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           AND PAYLOAD_MASS__KG_ &lt; 6000;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8E6982-2B77-5479-75C0-9EAAD1AC8813}"/>
              </a:ext>
            </a:extLst>
          </p:cNvPr>
          <p:cNvSpPr txBox="1"/>
          <p:nvPr/>
        </p:nvSpPr>
        <p:spPr>
          <a:xfrm>
            <a:off x="1108339" y="4029379"/>
            <a:ext cx="609447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Abadi" panose="020B0604020104020204"/>
              </a:rPr>
              <a:t>F9 FT B1022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F9 FT B1026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F9 FT B1021.2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F9 FT B1031.2</a:t>
            </a:r>
            <a:endParaRPr lang="en-US" dirty="0"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117482" y="1423987"/>
            <a:ext cx="9745589" cy="346875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SELECT </a:t>
            </a: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        CASE </a:t>
            </a: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            WHEN </a:t>
            </a:r>
            <a:r>
              <a:rPr lang="en-US" sz="1800" b="1" dirty="0" err="1">
                <a:effectLst/>
                <a:latin typeface="Abadi" panose="020B0604020104020204"/>
              </a:rPr>
              <a:t>Mission_Outcome</a:t>
            </a:r>
            <a:r>
              <a:rPr lang="en-US" sz="1800" b="1" dirty="0">
                <a:effectLst/>
                <a:latin typeface="Abadi" panose="020B0604020104020204"/>
              </a:rPr>
              <a:t> LIKE '%Success%' THEN 'Success'</a:t>
            </a: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            WHEN </a:t>
            </a:r>
            <a:r>
              <a:rPr lang="en-US" sz="1800" b="1" dirty="0" err="1">
                <a:effectLst/>
                <a:latin typeface="Abadi" panose="020B0604020104020204"/>
              </a:rPr>
              <a:t>Mission_Outcome</a:t>
            </a:r>
            <a:r>
              <a:rPr lang="en-US" sz="1800" b="1" dirty="0">
                <a:effectLst/>
                <a:latin typeface="Abadi" panose="020B0604020104020204"/>
              </a:rPr>
              <a:t> LIKE '%Failure%' THEN 'Failure'</a:t>
            </a: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        END AS Outcome,</a:t>
            </a: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        COUNT(*) AS </a:t>
            </a:r>
            <a:r>
              <a:rPr lang="en-US" sz="1800" b="1" dirty="0" err="1">
                <a:effectLst/>
                <a:latin typeface="Abadi" panose="020B0604020104020204"/>
              </a:rPr>
              <a:t>Total_Count</a:t>
            </a:r>
            <a:endParaRPr lang="en-US" sz="1800" b="1" dirty="0">
              <a:effectLst/>
              <a:latin typeface="Abadi" panose="020B0604020104020204"/>
            </a:endParaRP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    FROM SPACEXTABLE</a:t>
            </a: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    WHERE </a:t>
            </a:r>
            <a:r>
              <a:rPr lang="en-US" sz="1800" b="1" dirty="0" err="1">
                <a:effectLst/>
                <a:latin typeface="Abadi" panose="020B0604020104020204"/>
              </a:rPr>
              <a:t>Mission_Outcome</a:t>
            </a:r>
            <a:r>
              <a:rPr lang="en-US" sz="1800" b="1" dirty="0">
                <a:effectLst/>
                <a:latin typeface="Abadi" panose="020B0604020104020204"/>
              </a:rPr>
              <a:t> LIKE '%Success%' OR </a:t>
            </a:r>
            <a:r>
              <a:rPr lang="en-US" sz="1800" b="1" dirty="0" err="1">
                <a:effectLst/>
                <a:latin typeface="Abadi" panose="020B0604020104020204"/>
              </a:rPr>
              <a:t>Mission_Outcome</a:t>
            </a:r>
            <a:r>
              <a:rPr lang="en-US" sz="1800" b="1" dirty="0">
                <a:effectLst/>
                <a:latin typeface="Abadi" panose="020B0604020104020204"/>
              </a:rPr>
              <a:t> LIKE '%Failure%'</a:t>
            </a: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    GROUP BY Outcome;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DD8F7F-793B-155F-F85D-972BF303A915}"/>
              </a:ext>
            </a:extLst>
          </p:cNvPr>
          <p:cNvSpPr txBox="1"/>
          <p:nvPr/>
        </p:nvSpPr>
        <p:spPr>
          <a:xfrm>
            <a:off x="1181862" y="5434013"/>
            <a:ext cx="60944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0" dirty="0">
                <a:effectLst/>
                <a:latin typeface="Abadi" panose="020B0604020104020204"/>
              </a:rPr>
              <a:t>Failure: 1 </a:t>
            </a:r>
          </a:p>
          <a:p>
            <a:r>
              <a:rPr lang="en-US" i="0" dirty="0">
                <a:effectLst/>
                <a:latin typeface="Abadi" panose="020B0604020104020204"/>
              </a:rPr>
              <a:t>Success: 100</a:t>
            </a:r>
            <a:endParaRPr lang="en-US" dirty="0"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49564"/>
            <a:ext cx="4341486" cy="228917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SELECT </a:t>
            </a:r>
            <a:r>
              <a:rPr lang="en-US" sz="1800" b="1" dirty="0" err="1">
                <a:effectLst/>
                <a:latin typeface="Abadi" panose="020B0604020104020204"/>
              </a:rPr>
              <a:t>Booster_Version</a:t>
            </a:r>
            <a:endParaRPr lang="en-US" sz="1800" b="1" dirty="0">
              <a:effectLst/>
              <a:latin typeface="Abadi" panose="020B0604020104020204"/>
            </a:endParaRP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    FROM SPACEXTABLE</a:t>
            </a: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    WHERE PAYLOAD_MASS__KG_ = (</a:t>
            </a: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        SELECT MAX(PAYLOAD_MASS__KG_)</a:t>
            </a: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        FROM SPACEXTABLE</a:t>
            </a: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    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29926-D663-3ADE-F863-D2CE3949E658}"/>
              </a:ext>
            </a:extLst>
          </p:cNvPr>
          <p:cNvSpPr txBox="1"/>
          <p:nvPr/>
        </p:nvSpPr>
        <p:spPr>
          <a:xfrm>
            <a:off x="5327513" y="1415302"/>
            <a:ext cx="609447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Abadi" panose="020B0604020104020204"/>
              </a:rPr>
              <a:t>Booster Version: F9 B5 B1048.4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Booster Version: F9 B5 B1049.4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Booster Version: F9 B5 B1051.3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Booster Version: F9 B5 B1056.4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Booster Version: F9 B5 B1048.5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Booster Version: F9 B5 B1051.4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Booster Version: F9 B5 B1049.5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Booster Version: F9 B5 B1060.2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Booster Version: F9 B5 B1058.3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Booster Version: F9 B5 B1051.6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Booster Version: F9 B5 B1060.3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Booster Version: F9 B5 B1049.7 </a:t>
            </a:r>
            <a:endParaRPr lang="en-US" dirty="0"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02671"/>
            <a:ext cx="8346558" cy="494093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buNone/>
            </a:pPr>
            <a:r>
              <a:rPr lang="en-US" sz="1400" b="1" dirty="0">
                <a:effectLst/>
                <a:latin typeface="Abadi" panose="020B0604020104020204"/>
              </a:rPr>
              <a:t>SELECT CASE </a:t>
            </a:r>
          </a:p>
          <a:p>
            <a:pPr marL="0" indent="0">
              <a:buNone/>
            </a:pPr>
            <a:r>
              <a:rPr lang="en-US" sz="1400" b="1" dirty="0">
                <a:effectLst/>
                <a:latin typeface="Abadi" panose="020B0604020104020204"/>
              </a:rPr>
              <a:t>            WHEN </a:t>
            </a:r>
            <a:r>
              <a:rPr lang="en-US" sz="1400" b="1" dirty="0" err="1">
                <a:effectLst/>
                <a:latin typeface="Abadi" panose="020B0604020104020204"/>
              </a:rPr>
              <a:t>substr</a:t>
            </a:r>
            <a:r>
              <a:rPr lang="en-US" sz="1400" b="1" dirty="0">
                <a:effectLst/>
                <a:latin typeface="Abadi" panose="020B0604020104020204"/>
              </a:rPr>
              <a:t>(Date, 6, 2) = '01' THEN 'January'</a:t>
            </a:r>
          </a:p>
          <a:p>
            <a:pPr marL="0" indent="0">
              <a:buNone/>
            </a:pPr>
            <a:r>
              <a:rPr lang="en-US" sz="1400" b="1" dirty="0">
                <a:effectLst/>
                <a:latin typeface="Abadi" panose="020B0604020104020204"/>
              </a:rPr>
              <a:t>            WHEN </a:t>
            </a:r>
            <a:r>
              <a:rPr lang="en-US" sz="1400" b="1" dirty="0" err="1">
                <a:effectLst/>
                <a:latin typeface="Abadi" panose="020B0604020104020204"/>
              </a:rPr>
              <a:t>substr</a:t>
            </a:r>
            <a:r>
              <a:rPr lang="en-US" sz="1400" b="1" dirty="0">
                <a:effectLst/>
                <a:latin typeface="Abadi" panose="020B0604020104020204"/>
              </a:rPr>
              <a:t>(Date, 6, 2) = '02' THEN 'February'</a:t>
            </a:r>
          </a:p>
          <a:p>
            <a:pPr marL="0" indent="0">
              <a:buNone/>
            </a:pPr>
            <a:r>
              <a:rPr lang="en-US" sz="1400" b="1" dirty="0">
                <a:effectLst/>
                <a:latin typeface="Abadi" panose="020B0604020104020204"/>
              </a:rPr>
              <a:t>            WHEN </a:t>
            </a:r>
            <a:r>
              <a:rPr lang="en-US" sz="1400" b="1" dirty="0" err="1">
                <a:effectLst/>
                <a:latin typeface="Abadi" panose="020B0604020104020204"/>
              </a:rPr>
              <a:t>substr</a:t>
            </a:r>
            <a:r>
              <a:rPr lang="en-US" sz="1400" b="1" dirty="0">
                <a:effectLst/>
                <a:latin typeface="Abadi" panose="020B0604020104020204"/>
              </a:rPr>
              <a:t>(Date, 6, 2) = '03' THEN 'March'</a:t>
            </a:r>
          </a:p>
          <a:p>
            <a:pPr marL="0" indent="0">
              <a:buNone/>
            </a:pPr>
            <a:r>
              <a:rPr lang="en-US" sz="1400" b="1" dirty="0">
                <a:effectLst/>
                <a:latin typeface="Abadi" panose="020B0604020104020204"/>
              </a:rPr>
              <a:t>            WHEN </a:t>
            </a:r>
            <a:r>
              <a:rPr lang="en-US" sz="1400" b="1" dirty="0" err="1">
                <a:effectLst/>
                <a:latin typeface="Abadi" panose="020B0604020104020204"/>
              </a:rPr>
              <a:t>substr</a:t>
            </a:r>
            <a:r>
              <a:rPr lang="en-US" sz="1400" b="1" dirty="0">
                <a:effectLst/>
                <a:latin typeface="Abadi" panose="020B0604020104020204"/>
              </a:rPr>
              <a:t>(Date, 6, 2) = '04' THEN 'April'</a:t>
            </a:r>
          </a:p>
          <a:p>
            <a:pPr marL="0" indent="0">
              <a:buNone/>
            </a:pPr>
            <a:r>
              <a:rPr lang="en-US" sz="1400" b="1" dirty="0">
                <a:effectLst/>
                <a:latin typeface="Abadi" panose="020B0604020104020204"/>
              </a:rPr>
              <a:t>            WHEN </a:t>
            </a:r>
            <a:r>
              <a:rPr lang="en-US" sz="1400" b="1" dirty="0" err="1">
                <a:effectLst/>
                <a:latin typeface="Abadi" panose="020B0604020104020204"/>
              </a:rPr>
              <a:t>substr</a:t>
            </a:r>
            <a:r>
              <a:rPr lang="en-US" sz="1400" b="1" dirty="0">
                <a:effectLst/>
                <a:latin typeface="Abadi" panose="020B0604020104020204"/>
              </a:rPr>
              <a:t>(Date, 6, 2) = '05' THEN 'May'</a:t>
            </a:r>
          </a:p>
          <a:p>
            <a:pPr marL="0" indent="0">
              <a:buNone/>
            </a:pPr>
            <a:r>
              <a:rPr lang="en-US" sz="1400" b="1" dirty="0">
                <a:effectLst/>
                <a:latin typeface="Abadi" panose="020B0604020104020204"/>
              </a:rPr>
              <a:t>            WHEN </a:t>
            </a:r>
            <a:r>
              <a:rPr lang="en-US" sz="1400" b="1" dirty="0" err="1">
                <a:effectLst/>
                <a:latin typeface="Abadi" panose="020B0604020104020204"/>
              </a:rPr>
              <a:t>substr</a:t>
            </a:r>
            <a:r>
              <a:rPr lang="en-US" sz="1400" b="1" dirty="0">
                <a:effectLst/>
                <a:latin typeface="Abadi" panose="020B0604020104020204"/>
              </a:rPr>
              <a:t>(Date, 6, 2) = '06' THEN 'June'</a:t>
            </a:r>
          </a:p>
          <a:p>
            <a:pPr marL="0" indent="0">
              <a:buNone/>
            </a:pPr>
            <a:r>
              <a:rPr lang="en-US" sz="1400" b="1" dirty="0">
                <a:effectLst/>
                <a:latin typeface="Abadi" panose="020B0604020104020204"/>
              </a:rPr>
              <a:t>            WHEN </a:t>
            </a:r>
            <a:r>
              <a:rPr lang="en-US" sz="1400" b="1" dirty="0" err="1">
                <a:effectLst/>
                <a:latin typeface="Abadi" panose="020B0604020104020204"/>
              </a:rPr>
              <a:t>substr</a:t>
            </a:r>
            <a:r>
              <a:rPr lang="en-US" sz="1400" b="1" dirty="0">
                <a:effectLst/>
                <a:latin typeface="Abadi" panose="020B0604020104020204"/>
              </a:rPr>
              <a:t>(Date, 6, 2) = '07' THEN 'July'</a:t>
            </a:r>
          </a:p>
          <a:p>
            <a:pPr marL="0" indent="0">
              <a:buNone/>
            </a:pPr>
            <a:r>
              <a:rPr lang="en-US" sz="1400" b="1" dirty="0">
                <a:effectLst/>
                <a:latin typeface="Abadi" panose="020B0604020104020204"/>
              </a:rPr>
              <a:t>            WHEN </a:t>
            </a:r>
            <a:r>
              <a:rPr lang="en-US" sz="1400" b="1" dirty="0" err="1">
                <a:effectLst/>
                <a:latin typeface="Abadi" panose="020B0604020104020204"/>
              </a:rPr>
              <a:t>substr</a:t>
            </a:r>
            <a:r>
              <a:rPr lang="en-US" sz="1400" b="1" dirty="0">
                <a:effectLst/>
                <a:latin typeface="Abadi" panose="020B0604020104020204"/>
              </a:rPr>
              <a:t>(Date, 6, 2) = '08' THEN 'August'</a:t>
            </a:r>
          </a:p>
          <a:p>
            <a:pPr marL="0" indent="0">
              <a:buNone/>
            </a:pPr>
            <a:r>
              <a:rPr lang="en-US" sz="1400" b="1" dirty="0">
                <a:effectLst/>
                <a:latin typeface="Abadi" panose="020B0604020104020204"/>
              </a:rPr>
              <a:t>            WHEN </a:t>
            </a:r>
            <a:r>
              <a:rPr lang="en-US" sz="1400" b="1" dirty="0" err="1">
                <a:effectLst/>
                <a:latin typeface="Abadi" panose="020B0604020104020204"/>
              </a:rPr>
              <a:t>substr</a:t>
            </a:r>
            <a:r>
              <a:rPr lang="en-US" sz="1400" b="1" dirty="0">
                <a:effectLst/>
                <a:latin typeface="Abadi" panose="020B0604020104020204"/>
              </a:rPr>
              <a:t>(Date, 6, 2) = '09' THEN 'September'</a:t>
            </a:r>
          </a:p>
          <a:p>
            <a:pPr marL="0" indent="0">
              <a:buNone/>
            </a:pPr>
            <a:r>
              <a:rPr lang="en-US" sz="1400" b="1" dirty="0">
                <a:effectLst/>
                <a:latin typeface="Abadi" panose="020B0604020104020204"/>
              </a:rPr>
              <a:t>            WHEN </a:t>
            </a:r>
            <a:r>
              <a:rPr lang="en-US" sz="1400" b="1" dirty="0" err="1">
                <a:effectLst/>
                <a:latin typeface="Abadi" panose="020B0604020104020204"/>
              </a:rPr>
              <a:t>substr</a:t>
            </a:r>
            <a:r>
              <a:rPr lang="en-US" sz="1400" b="1" dirty="0">
                <a:effectLst/>
                <a:latin typeface="Abadi" panose="020B0604020104020204"/>
              </a:rPr>
              <a:t>(Date, 6, 2) = '10' THEN 'October'</a:t>
            </a:r>
          </a:p>
          <a:p>
            <a:pPr marL="0" indent="0">
              <a:buNone/>
            </a:pPr>
            <a:r>
              <a:rPr lang="en-US" sz="1400" b="1" dirty="0">
                <a:effectLst/>
                <a:latin typeface="Abadi" panose="020B0604020104020204"/>
              </a:rPr>
              <a:t>            WHEN </a:t>
            </a:r>
            <a:r>
              <a:rPr lang="en-US" sz="1400" b="1" dirty="0" err="1">
                <a:effectLst/>
                <a:latin typeface="Abadi" panose="020B0604020104020204"/>
              </a:rPr>
              <a:t>substr</a:t>
            </a:r>
            <a:r>
              <a:rPr lang="en-US" sz="1400" b="1" dirty="0">
                <a:effectLst/>
                <a:latin typeface="Abadi" panose="020B0604020104020204"/>
              </a:rPr>
              <a:t>(Date, 6, 2) = '11' THEN 'November'</a:t>
            </a:r>
          </a:p>
          <a:p>
            <a:pPr marL="0" indent="0">
              <a:buNone/>
            </a:pPr>
            <a:r>
              <a:rPr lang="en-US" sz="1400" b="1" dirty="0">
                <a:effectLst/>
                <a:latin typeface="Abadi" panose="020B0604020104020204"/>
              </a:rPr>
              <a:t>            WHEN </a:t>
            </a:r>
            <a:r>
              <a:rPr lang="en-US" sz="1400" b="1" dirty="0" err="1">
                <a:effectLst/>
                <a:latin typeface="Abadi" panose="020B0604020104020204"/>
              </a:rPr>
              <a:t>substr</a:t>
            </a:r>
            <a:r>
              <a:rPr lang="en-US" sz="1400" b="1" dirty="0">
                <a:effectLst/>
                <a:latin typeface="Abadi" panose="020B0604020104020204"/>
              </a:rPr>
              <a:t>(Date, 6, 2) = '12' THEN 'December'</a:t>
            </a:r>
          </a:p>
          <a:p>
            <a:pPr marL="0" indent="0">
              <a:buNone/>
            </a:pPr>
            <a:r>
              <a:rPr lang="en-US" sz="1400" b="1" dirty="0">
                <a:effectLst/>
                <a:latin typeface="Abadi" panose="020B0604020104020204"/>
              </a:rPr>
              <a:t>        END AS </a:t>
            </a:r>
            <a:r>
              <a:rPr lang="en-US" sz="1400" b="1" dirty="0" err="1">
                <a:effectLst/>
                <a:latin typeface="Abadi" panose="020B0604020104020204"/>
              </a:rPr>
              <a:t>Month_Name</a:t>
            </a:r>
            <a:r>
              <a:rPr lang="en-US" sz="1400" b="1" dirty="0">
                <a:effectLst/>
                <a:latin typeface="Abadi" panose="020B0604020104020204"/>
              </a:rPr>
              <a:t>,</a:t>
            </a:r>
            <a:r>
              <a:rPr lang="en-US" sz="1400" b="1" dirty="0">
                <a:latin typeface="Abadi" panose="020B0604020104020204"/>
              </a:rPr>
              <a:t> </a:t>
            </a:r>
            <a:r>
              <a:rPr lang="en-US" sz="1400" b="1" dirty="0" err="1">
                <a:effectLst/>
                <a:latin typeface="Abadi" panose="020B0604020104020204"/>
              </a:rPr>
              <a:t>Booster_Version</a:t>
            </a:r>
            <a:r>
              <a:rPr lang="en-US" sz="1400" b="1" dirty="0">
                <a:effectLst/>
                <a:latin typeface="Abadi" panose="020B0604020104020204"/>
              </a:rPr>
              <a:t>,</a:t>
            </a:r>
            <a:r>
              <a:rPr lang="en-US" sz="1400" b="1" dirty="0">
                <a:latin typeface="Abadi" panose="020B0604020104020204"/>
              </a:rPr>
              <a:t> </a:t>
            </a:r>
            <a:r>
              <a:rPr lang="en-US" sz="1400" b="1" dirty="0" err="1">
                <a:effectLst/>
                <a:latin typeface="Abadi" panose="020B0604020104020204"/>
              </a:rPr>
              <a:t>Launch_Site</a:t>
            </a:r>
            <a:r>
              <a:rPr lang="en-US" sz="1400" b="1" dirty="0">
                <a:effectLst/>
                <a:latin typeface="Abadi" panose="020B0604020104020204"/>
              </a:rPr>
              <a:t>,</a:t>
            </a:r>
            <a:r>
              <a:rPr lang="en-US" sz="1400" b="1" dirty="0">
                <a:latin typeface="Abadi" panose="020B0604020104020204"/>
              </a:rPr>
              <a:t> </a:t>
            </a:r>
            <a:r>
              <a:rPr lang="en-US" sz="1400" b="1" dirty="0" err="1">
                <a:effectLst/>
                <a:latin typeface="Abadi" panose="020B0604020104020204"/>
              </a:rPr>
              <a:t>Landing_Outcome</a:t>
            </a:r>
            <a:endParaRPr lang="en-US" sz="1400" b="1" dirty="0">
              <a:effectLst/>
              <a:latin typeface="Abadi" panose="020B0604020104020204"/>
            </a:endParaRPr>
          </a:p>
          <a:p>
            <a:pPr marL="0" indent="0">
              <a:buNone/>
            </a:pPr>
            <a:r>
              <a:rPr lang="en-US" sz="1400" b="1" dirty="0">
                <a:effectLst/>
                <a:latin typeface="Abadi" panose="020B0604020104020204"/>
              </a:rPr>
              <a:t>    FROM SPACEXTABLE</a:t>
            </a:r>
            <a:r>
              <a:rPr lang="en-US" sz="1400" b="1" dirty="0">
                <a:latin typeface="Abadi" panose="020B0604020104020204"/>
              </a:rPr>
              <a:t> </a:t>
            </a:r>
            <a:r>
              <a:rPr lang="en-US" sz="1400" b="1" dirty="0">
                <a:effectLst/>
                <a:latin typeface="Abadi" panose="020B0604020104020204"/>
              </a:rPr>
              <a:t>WHERE </a:t>
            </a:r>
            <a:r>
              <a:rPr lang="en-US" sz="1400" b="1" dirty="0" err="1">
                <a:effectLst/>
                <a:latin typeface="Abadi" panose="020B0604020104020204"/>
              </a:rPr>
              <a:t>substr</a:t>
            </a:r>
            <a:r>
              <a:rPr lang="en-US" sz="1400" b="1" dirty="0">
                <a:effectLst/>
                <a:latin typeface="Abadi" panose="020B0604020104020204"/>
              </a:rPr>
              <a:t>(Date, 1, 4) = '2015’</a:t>
            </a:r>
            <a:r>
              <a:rPr lang="en-US" sz="1400" b="1" dirty="0">
                <a:latin typeface="Abadi" panose="020B0604020104020204"/>
              </a:rPr>
              <a:t> </a:t>
            </a:r>
            <a:r>
              <a:rPr lang="en-US" sz="1400" b="1" dirty="0">
                <a:effectLst/>
                <a:latin typeface="Abadi" panose="020B0604020104020204"/>
              </a:rPr>
              <a:t>AND </a:t>
            </a:r>
            <a:r>
              <a:rPr lang="en-US" sz="1400" b="1" dirty="0" err="1">
                <a:effectLst/>
                <a:latin typeface="Abadi" panose="020B0604020104020204"/>
              </a:rPr>
              <a:t>Landing_Outcome</a:t>
            </a:r>
            <a:r>
              <a:rPr lang="en-US" sz="1400" b="1" dirty="0">
                <a:effectLst/>
                <a:latin typeface="Abadi" panose="020B0604020104020204"/>
              </a:rPr>
              <a:t> LIKE '%Failure (drone ship)%';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BCB72B-D19F-6ED7-47FF-FC77A29D3198}"/>
              </a:ext>
            </a:extLst>
          </p:cNvPr>
          <p:cNvSpPr txBox="1"/>
          <p:nvPr/>
        </p:nvSpPr>
        <p:spPr>
          <a:xfrm>
            <a:off x="7528931" y="1558119"/>
            <a:ext cx="389305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Abadi" panose="020B0604020104020204"/>
              </a:rPr>
              <a:t>Month: January,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Booster Version: F9 v1.1 B1012,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Launch Site: CCAFS LC-40,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Landing Outcome: Failure (drone ship) </a:t>
            </a:r>
          </a:p>
          <a:p>
            <a:endParaRPr lang="en-US" dirty="0">
              <a:latin typeface="Abadi" panose="020B0604020104020204"/>
            </a:endParaRPr>
          </a:p>
          <a:p>
            <a:r>
              <a:rPr lang="en-US" b="0" i="0" dirty="0">
                <a:effectLst/>
                <a:latin typeface="Abadi" panose="020B0604020104020204"/>
              </a:rPr>
              <a:t>Month: April,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Booster Version: F9 v1.1 B1015,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Launch Site: CCAFS LC-40,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Landing Outcome: Failure (drone ship)</a:t>
            </a:r>
            <a:endParaRPr lang="en-US" dirty="0"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28F89B-7AEA-3A0C-A5FD-47E32537B203}"/>
              </a:ext>
            </a:extLst>
          </p:cNvPr>
          <p:cNvSpPr txBox="1"/>
          <p:nvPr/>
        </p:nvSpPr>
        <p:spPr>
          <a:xfrm>
            <a:off x="770010" y="1558413"/>
            <a:ext cx="1068796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Summary of All Results</a:t>
            </a:r>
          </a:p>
          <a:p>
            <a:endParaRPr lang="en-US" b="1" dirty="0">
              <a:latin typeface="Abadi" panose="020B0604020104020204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Extracted comprehensive datasets through web scraping and APIs for analysis.</a:t>
            </a:r>
          </a:p>
          <a:p>
            <a:endParaRPr lang="en-US" dirty="0">
              <a:latin typeface="Abadi" panose="020B0604020104020204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Identified significant trends, such as correlations between payload mass, orbit type, and launch success.</a:t>
            </a:r>
          </a:p>
          <a:p>
            <a:endParaRPr lang="en-US" dirty="0">
              <a:latin typeface="Abadi" panose="020B0604020104020204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Visualized key patterns and insights using SQL and advanced visualization techniques.</a:t>
            </a:r>
          </a:p>
          <a:p>
            <a:endParaRPr lang="en-US" dirty="0">
              <a:latin typeface="Abadi" panose="020B0604020104020204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Demonstrated the importance of launch site selection and its impact on mission outcomes.</a:t>
            </a:r>
          </a:p>
          <a:p>
            <a:endParaRPr lang="en-US" dirty="0">
              <a:latin typeface="Abadi" panose="020B0604020104020204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Built and evaluated a machine learning model with high accuracy to predict launch success.</a:t>
            </a:r>
          </a:p>
          <a:p>
            <a:endParaRPr lang="en-US" dirty="0">
              <a:latin typeface="Abadi" panose="020B0604020104020204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Delivered actionable insights for SpaceX’s operational strategy, enabling data-driven decision-making for future launches.</a:t>
            </a:r>
          </a:p>
        </p:txBody>
      </p:sp>
    </p:spTree>
    <p:extLst>
      <p:ext uri="{BB962C8B-B14F-4D97-AF65-F5344CB8AC3E}">
        <p14:creationId xmlns:p14="http://schemas.microsoft.com/office/powerpoint/2010/main" val="239541761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69005" y="1497963"/>
            <a:ext cx="5758806" cy="2718943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SELECT </a:t>
            </a: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        </a:t>
            </a:r>
            <a:r>
              <a:rPr lang="en-US" sz="1800" b="1" dirty="0" err="1">
                <a:effectLst/>
                <a:latin typeface="Abadi" panose="020B0604020104020204"/>
              </a:rPr>
              <a:t>Landing_Outcome</a:t>
            </a:r>
            <a:r>
              <a:rPr lang="en-US" sz="1800" b="1" dirty="0">
                <a:effectLst/>
                <a:latin typeface="Abadi" panose="020B0604020104020204"/>
              </a:rPr>
              <a:t>,</a:t>
            </a: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        COUNT(*) AS </a:t>
            </a:r>
            <a:r>
              <a:rPr lang="en-US" sz="1800" b="1" dirty="0" err="1">
                <a:effectLst/>
                <a:latin typeface="Abadi" panose="020B0604020104020204"/>
              </a:rPr>
              <a:t>Outcome_Count</a:t>
            </a:r>
            <a:endParaRPr lang="en-US" sz="1800" b="1" dirty="0">
              <a:effectLst/>
              <a:latin typeface="Abadi" panose="020B0604020104020204"/>
            </a:endParaRP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    FROM SPACEXTABLE</a:t>
            </a: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    WHERE Date BETWEEN '2010-06-04' AND '2017-03-20'</a:t>
            </a: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    GROUP BY </a:t>
            </a:r>
            <a:r>
              <a:rPr lang="en-US" sz="1800" b="1" dirty="0" err="1">
                <a:effectLst/>
                <a:latin typeface="Abadi" panose="020B0604020104020204"/>
              </a:rPr>
              <a:t>Landing_Outcome</a:t>
            </a:r>
            <a:endParaRPr lang="en-US" sz="1800" b="1" dirty="0">
              <a:effectLst/>
              <a:latin typeface="Abadi" panose="020B0604020104020204"/>
            </a:endParaRPr>
          </a:p>
          <a:p>
            <a:pPr marL="0" indent="0">
              <a:buNone/>
            </a:pPr>
            <a:r>
              <a:rPr lang="en-US" sz="1800" b="1" dirty="0">
                <a:effectLst/>
                <a:latin typeface="Abadi" panose="020B0604020104020204"/>
              </a:rPr>
              <a:t>    ORDER BY </a:t>
            </a:r>
            <a:r>
              <a:rPr lang="en-US" sz="1800" b="1" dirty="0" err="1">
                <a:effectLst/>
                <a:latin typeface="Abadi" panose="020B0604020104020204"/>
              </a:rPr>
              <a:t>Outcome_Count</a:t>
            </a:r>
            <a:r>
              <a:rPr lang="en-US" sz="1800" b="1" dirty="0">
                <a:effectLst/>
                <a:latin typeface="Abadi" panose="020B0604020104020204"/>
              </a:rPr>
              <a:t> DESC;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9BED9A-F193-06D1-EDCB-00630BFBC6C6}"/>
              </a:ext>
            </a:extLst>
          </p:cNvPr>
          <p:cNvSpPr txBox="1"/>
          <p:nvPr/>
        </p:nvSpPr>
        <p:spPr>
          <a:xfrm>
            <a:off x="4500763" y="3813778"/>
            <a:ext cx="609447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0" i="0" dirty="0">
                <a:effectLst/>
                <a:latin typeface="Abadi" panose="020B0604020104020204"/>
              </a:rPr>
              <a:t>Rank 1: Landing Outcome: No attempt, Count: 10 </a:t>
            </a:r>
            <a:endParaRPr lang="en-US" dirty="0">
              <a:latin typeface="Abadi" panose="020B0604020104020204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0" i="0" dirty="0">
                <a:effectLst/>
                <a:latin typeface="Abadi" panose="020B0604020104020204"/>
              </a:rPr>
              <a:t>Rank 2: Landing Outcome: Success (drone ship), Count: 5 </a:t>
            </a:r>
            <a:endParaRPr lang="en-US" dirty="0">
              <a:latin typeface="Abadi" panose="020B0604020104020204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0" i="0" dirty="0">
                <a:effectLst/>
                <a:latin typeface="Abadi" panose="020B0604020104020204"/>
              </a:rPr>
              <a:t>Rank 3: Landing Outcome: Failure (drone ship), Count: 5 </a:t>
            </a:r>
            <a:endParaRPr lang="en-US" dirty="0">
              <a:latin typeface="Abadi" panose="020B0604020104020204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0" i="0" dirty="0">
                <a:effectLst/>
                <a:latin typeface="Abadi" panose="020B0604020104020204"/>
              </a:rPr>
              <a:t>Rank 4: Landing Outcome: Success (ground pad), Count: 3 </a:t>
            </a:r>
            <a:endParaRPr lang="en-US" dirty="0">
              <a:latin typeface="Abadi" panose="020B0604020104020204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0" i="0" dirty="0">
                <a:effectLst/>
                <a:latin typeface="Abadi" panose="020B0604020104020204"/>
              </a:rPr>
              <a:t>Rank 5: Landing Outcome: Controlled (ocean), Count: 3 </a:t>
            </a:r>
            <a:endParaRPr lang="en-US" dirty="0">
              <a:latin typeface="Abadi" panose="020B0604020104020204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0" i="0" dirty="0">
                <a:effectLst/>
                <a:latin typeface="Abadi" panose="020B0604020104020204"/>
              </a:rPr>
              <a:t>Rank 6: Landing Outcome: Uncontrolled (ocean), Count: 2 </a:t>
            </a:r>
            <a:endParaRPr lang="en-US" dirty="0">
              <a:latin typeface="Abadi" panose="020B0604020104020204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0" i="0" dirty="0">
                <a:effectLst/>
                <a:latin typeface="Abadi" panose="020B0604020104020204"/>
              </a:rPr>
              <a:t>Rank 7: Landing Outcome: Failure (parachute), Count: 2 </a:t>
            </a:r>
            <a:endParaRPr lang="en-US" dirty="0">
              <a:latin typeface="Abadi" panose="020B0604020104020204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0" i="0" dirty="0">
                <a:effectLst/>
                <a:latin typeface="Abadi" panose="020B0604020104020204"/>
              </a:rPr>
              <a:t>Rank 8: Landing Outcome: Precluded (drone ship), Count: 1</a:t>
            </a:r>
            <a:endParaRPr lang="en-US" dirty="0"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100" dirty="0">
                <a:solidFill>
                  <a:schemeClr val="accent1"/>
                </a:solidFill>
                <a:latin typeface="Abadi" panose="020B0604020104020204"/>
              </a:rPr>
              <a:t>M</a:t>
            </a:r>
            <a:r>
              <a:rPr lang="en-US" sz="3100" dirty="0">
                <a:solidFill>
                  <a:schemeClr val="accent1"/>
                </a:solidFill>
                <a:effectLst/>
                <a:latin typeface="Abadi" panose="020B0604020104020204"/>
              </a:rPr>
              <a:t>ap with marked launch sites</a:t>
            </a:r>
          </a:p>
        </p:txBody>
      </p:sp>
      <p:pic>
        <p:nvPicPr>
          <p:cNvPr id="6" name="Picture 5" descr="A map of the united states&#10;&#10;Description automatically generated">
            <a:extLst>
              <a:ext uri="{FF2B5EF4-FFF2-40B4-BE49-F238E27FC236}">
                <a16:creationId xmlns:a16="http://schemas.microsoft.com/office/drawing/2014/main" id="{48CEDF41-C5F0-5BF6-6625-916F99946F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784" y="1362456"/>
            <a:ext cx="6266688" cy="37600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E9F841-666C-71F8-A4B1-FCBCEAF430AB}"/>
              </a:ext>
            </a:extLst>
          </p:cNvPr>
          <p:cNvSpPr txBox="1"/>
          <p:nvPr/>
        </p:nvSpPr>
        <p:spPr>
          <a:xfrm>
            <a:off x="938784" y="5397226"/>
            <a:ext cx="688848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  <a:latin typeface="Abadi" panose="020B0604020104020204"/>
              </a:rPr>
              <a:t>Not all launch sites are close to the Equator, though some are situated in lower latitudes for efficiency in specific orbital launches.</a:t>
            </a:r>
          </a:p>
          <a:p>
            <a:r>
              <a:rPr lang="en-US" b="0" dirty="0">
                <a:effectLst/>
                <a:latin typeface="Abadi" panose="020B0604020104020204"/>
              </a:rPr>
              <a:t>All launch sites are located near the coast, primarily for safety and logistical reasons.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100" dirty="0">
                <a:solidFill>
                  <a:srgbClr val="569CD6"/>
                </a:solidFill>
                <a:latin typeface="Abadi" panose="020B0604020104020204"/>
              </a:rPr>
              <a:t>T</a:t>
            </a:r>
            <a:r>
              <a:rPr lang="en-US" sz="3100" dirty="0">
                <a:solidFill>
                  <a:srgbClr val="569CD6"/>
                </a:solidFill>
                <a:effectLst/>
                <a:latin typeface="Abadi" panose="020B0604020104020204"/>
              </a:rPr>
              <a:t>he success/failed launches for each site</a:t>
            </a:r>
            <a:endParaRPr lang="en-US" sz="3100" dirty="0">
              <a:solidFill>
                <a:srgbClr val="CCCCCC"/>
              </a:solidFill>
              <a:effectLst/>
              <a:latin typeface="Abadi" panose="020B0604020104020204"/>
            </a:endParaRPr>
          </a:p>
        </p:txBody>
      </p:sp>
      <p:pic>
        <p:nvPicPr>
          <p:cNvPr id="4" name="Picture 3" descr="A map of the united states&#10;&#10;Description automatically generated">
            <a:extLst>
              <a:ext uri="{FF2B5EF4-FFF2-40B4-BE49-F238E27FC236}">
                <a16:creationId xmlns:a16="http://schemas.microsoft.com/office/drawing/2014/main" id="{9A89FA8E-DCCC-EDEE-AE59-48B2E5A15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72599" y="1642308"/>
            <a:ext cx="5155212" cy="3075995"/>
          </a:xfrm>
          <a:prstGeom prst="rect">
            <a:avLst/>
          </a:prstGeom>
        </p:spPr>
      </p:pic>
      <p:pic>
        <p:nvPicPr>
          <p:cNvPr id="7" name="Picture 6" descr="A map of a city&#10;&#10;Description automatically generated">
            <a:extLst>
              <a:ext uri="{FF2B5EF4-FFF2-40B4-BE49-F238E27FC236}">
                <a16:creationId xmlns:a16="http://schemas.microsoft.com/office/drawing/2014/main" id="{29296562-275B-4D82-F98D-D66BFDDA8F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3899" y="1642308"/>
            <a:ext cx="5161746" cy="307599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E0BD148-ED60-C628-7A95-A3CCE61656F6}"/>
              </a:ext>
            </a:extLst>
          </p:cNvPr>
          <p:cNvSpPr txBox="1"/>
          <p:nvPr/>
        </p:nvSpPr>
        <p:spPr>
          <a:xfrm>
            <a:off x="872599" y="5119021"/>
            <a:ext cx="104230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  <a:latin typeface="Abadi" panose="020B0604020104020204"/>
              </a:rPr>
              <a:t>From the color-labeled markers in marker clusters, </a:t>
            </a:r>
            <a:r>
              <a:rPr lang="en-US" dirty="0">
                <a:latin typeface="Abadi" panose="020B0604020104020204"/>
              </a:rPr>
              <a:t>we</a:t>
            </a:r>
            <a:r>
              <a:rPr lang="en-US" b="0" dirty="0">
                <a:effectLst/>
                <a:latin typeface="Abadi" panose="020B0604020104020204"/>
              </a:rPr>
              <a:t> should be able to easily identify which launch sites have relatively high success rates.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100" dirty="0">
                <a:solidFill>
                  <a:srgbClr val="569CD6"/>
                </a:solidFill>
                <a:effectLst/>
                <a:latin typeface="Abadi" panose="020B0604020104020204"/>
              </a:rPr>
              <a:t>The distances between a launch site to its proximities</a:t>
            </a:r>
            <a:endParaRPr lang="en-US" sz="3100" dirty="0">
              <a:solidFill>
                <a:srgbClr val="CCCCCC"/>
              </a:solidFill>
              <a:effectLst/>
              <a:latin typeface="Abadi" panose="020B0604020104020204"/>
            </a:endParaRPr>
          </a:p>
        </p:txBody>
      </p:sp>
      <p:pic>
        <p:nvPicPr>
          <p:cNvPr id="4" name="Picture 3" descr="A map of a city&#10;&#10;Description automatically generated">
            <a:extLst>
              <a:ext uri="{FF2B5EF4-FFF2-40B4-BE49-F238E27FC236}">
                <a16:creationId xmlns:a16="http://schemas.microsoft.com/office/drawing/2014/main" id="{91F873BE-728C-8912-6F83-F6DFE8935D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784" y="1464868"/>
            <a:ext cx="5983224" cy="35899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6DE5081-2F92-54EE-7208-1C7DAEBB301D}"/>
              </a:ext>
            </a:extLst>
          </p:cNvPr>
          <p:cNvSpPr txBox="1"/>
          <p:nvPr/>
        </p:nvSpPr>
        <p:spPr>
          <a:xfrm>
            <a:off x="854397" y="5195469"/>
            <a:ext cx="1034682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  <a:latin typeface="Abadi" panose="020B0604020104020204"/>
              </a:rPr>
              <a:t>Launch sites are strategically positioned near coastlines, railways, and highways for safety, logistical efficiency, and accessibility.</a:t>
            </a:r>
          </a:p>
          <a:p>
            <a:r>
              <a:rPr lang="en-US" b="0" dirty="0">
                <a:effectLst/>
                <a:latin typeface="Abadi" panose="020B0604020104020204"/>
              </a:rPr>
              <a:t>They are deliberately kept far from cities to mitigate risks associated with rocket launches.</a:t>
            </a:r>
          </a:p>
          <a:p>
            <a:r>
              <a:rPr lang="en-US" b="0" dirty="0">
                <a:effectLst/>
                <a:latin typeface="Abadi" panose="020B0604020104020204"/>
              </a:rPr>
              <a:t>This proximity pattern ensures that launch operations are both efficient and safe, while minimizing the impact on civilian areas.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F9E37F-9F7F-7159-F483-9C2E663EF73E}"/>
              </a:ext>
            </a:extLst>
          </p:cNvPr>
          <p:cNvSpPr txBox="1"/>
          <p:nvPr/>
        </p:nvSpPr>
        <p:spPr>
          <a:xfrm>
            <a:off x="925830" y="1617810"/>
            <a:ext cx="756894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Abadi" panose="020B0604020104020204"/>
              </a:rPr>
              <a:t>Logistic Regression Test Accuracy: 0.8333333333333334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Abadi" panose="020B0604020104020204"/>
              </a:rPr>
              <a:t>SVM Test Accuracy: 0.8333333333333334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Abadi" panose="020B0604020104020204"/>
              </a:rPr>
              <a:t>Decision Tree Test Accuracy: 0.7777777777777778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Abadi" panose="020B0604020104020204"/>
              </a:rPr>
              <a:t>KNN Test Accuracy: 0.8333333333333334 </a:t>
            </a:r>
          </a:p>
          <a:p>
            <a:endParaRPr lang="en-US" dirty="0">
              <a:latin typeface="Abadi" panose="020B0604020104020204"/>
            </a:endParaRPr>
          </a:p>
          <a:p>
            <a:r>
              <a:rPr lang="en-US" b="0" i="0" dirty="0">
                <a:effectLst/>
                <a:latin typeface="Abadi" panose="020B0604020104020204"/>
              </a:rPr>
              <a:t>Best Performing Model: </a:t>
            </a:r>
          </a:p>
          <a:p>
            <a:r>
              <a:rPr lang="en-US" b="0" i="0" dirty="0">
                <a:effectLst/>
                <a:latin typeface="Abadi" panose="020B0604020104020204"/>
              </a:rPr>
              <a:t>Logistic Regression Best Test Accuracy: 0.8333333333333334</a:t>
            </a:r>
            <a:endParaRPr lang="en-US" dirty="0"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F18EA5-46E6-9A66-A385-BA9315FB9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395" y="1591246"/>
            <a:ext cx="5048250" cy="43338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E3BD794-C7FA-D667-03F5-4AC384555495}"/>
              </a:ext>
            </a:extLst>
          </p:cNvPr>
          <p:cNvSpPr txBox="1"/>
          <p:nvPr/>
        </p:nvSpPr>
        <p:spPr>
          <a:xfrm>
            <a:off x="6174486" y="2188522"/>
            <a:ext cx="514311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  <a:latin typeface="Abadi" panose="020B0604020104020204"/>
              </a:rPr>
              <a:t>Examining the confusion matrix, we see that logistic regression can distinguish between the different classes.  We see that the problem is false positives.</a:t>
            </a:r>
          </a:p>
          <a:p>
            <a:br>
              <a:rPr lang="en-US" b="0" dirty="0">
                <a:effectLst/>
                <a:latin typeface="Abadi" panose="020B0604020104020204"/>
              </a:rPr>
            </a:br>
            <a:r>
              <a:rPr lang="en-US" b="0" dirty="0">
                <a:effectLst/>
                <a:latin typeface="Abadi" panose="020B0604020104020204"/>
              </a:rPr>
              <a:t>Overview:</a:t>
            </a:r>
          </a:p>
          <a:p>
            <a:br>
              <a:rPr lang="en-US" b="0" dirty="0">
                <a:effectLst/>
                <a:latin typeface="Abadi" panose="020B0604020104020204"/>
              </a:rPr>
            </a:br>
            <a:r>
              <a:rPr lang="en-US" b="0" dirty="0">
                <a:effectLst/>
                <a:latin typeface="Abadi" panose="020B0604020104020204"/>
              </a:rPr>
              <a:t>True </a:t>
            </a:r>
            <a:r>
              <a:rPr lang="en-US" b="0" dirty="0" err="1">
                <a:effectLst/>
                <a:latin typeface="Abadi" panose="020B0604020104020204"/>
              </a:rPr>
              <a:t>Postive</a:t>
            </a:r>
            <a:r>
              <a:rPr lang="en-US" b="0" dirty="0">
                <a:effectLst/>
                <a:latin typeface="Abadi" panose="020B0604020104020204"/>
              </a:rPr>
              <a:t> - 12 </a:t>
            </a:r>
          </a:p>
          <a:p>
            <a:r>
              <a:rPr lang="en-US" b="0" dirty="0">
                <a:effectLst/>
                <a:latin typeface="Abadi" panose="020B0604020104020204"/>
              </a:rPr>
              <a:t>(True label is landed, Predicted label is also landed)</a:t>
            </a:r>
          </a:p>
          <a:p>
            <a:br>
              <a:rPr lang="en-US" b="0" dirty="0">
                <a:effectLst/>
                <a:latin typeface="Abadi" panose="020B0604020104020204"/>
              </a:rPr>
            </a:br>
            <a:r>
              <a:rPr lang="en-US" b="0" dirty="0">
                <a:effectLst/>
                <a:latin typeface="Abadi" panose="020B0604020104020204"/>
              </a:rPr>
              <a:t>False </a:t>
            </a:r>
            <a:r>
              <a:rPr lang="en-US" b="0" dirty="0" err="1">
                <a:effectLst/>
                <a:latin typeface="Abadi" panose="020B0604020104020204"/>
              </a:rPr>
              <a:t>Postive</a:t>
            </a:r>
            <a:r>
              <a:rPr lang="en-US" b="0" dirty="0">
                <a:effectLst/>
                <a:latin typeface="Abadi" panose="020B0604020104020204"/>
              </a:rPr>
              <a:t> - 3 </a:t>
            </a:r>
          </a:p>
          <a:p>
            <a:r>
              <a:rPr lang="en-US" b="0" dirty="0">
                <a:effectLst/>
                <a:latin typeface="Abadi" panose="020B0604020104020204"/>
              </a:rPr>
              <a:t>(True label is not landed, Predicted label is landed)</a:t>
            </a: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2AC6FE-2732-27C7-EBF5-F8B9D2D718D3}"/>
              </a:ext>
            </a:extLst>
          </p:cNvPr>
          <p:cNvSpPr txBox="1"/>
          <p:nvPr/>
        </p:nvSpPr>
        <p:spPr>
          <a:xfrm>
            <a:off x="931174" y="1501258"/>
            <a:ext cx="101932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Data Collection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Successfully collected SpaceX launch data using:</a:t>
            </a:r>
          </a:p>
          <a:p>
            <a:pPr lvl="1"/>
            <a:r>
              <a:rPr lang="en-US" b="1" dirty="0"/>
              <a:t>Web Scraping:</a:t>
            </a:r>
            <a:r>
              <a:rPr lang="en-US" dirty="0"/>
              <a:t> Extracted structured launch data from SpaceX websites.</a:t>
            </a:r>
          </a:p>
          <a:p>
            <a:pPr lvl="1"/>
            <a:r>
              <a:rPr lang="en-US" b="1" dirty="0"/>
              <a:t>APIs:</a:t>
            </a:r>
            <a:r>
              <a:rPr lang="en-US" dirty="0"/>
              <a:t> Retrieved real-time data from NASA and SpaceX APIs.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Ensured data consistency and completeness through comprehensive extraction techniques.</a:t>
            </a:r>
          </a:p>
          <a:p>
            <a:endParaRPr lang="en-US" b="1" dirty="0"/>
          </a:p>
          <a:p>
            <a:r>
              <a:rPr lang="en-US" b="1" dirty="0"/>
              <a:t>Data Wrangling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Cleaned and transformed raw data for analysis:</a:t>
            </a:r>
          </a:p>
          <a:p>
            <a:pPr lvl="1"/>
            <a:r>
              <a:rPr lang="en-US" dirty="0"/>
              <a:t>Handled missing values, duplicates, and inconsistent formats.</a:t>
            </a:r>
          </a:p>
          <a:p>
            <a:pPr lvl="1"/>
            <a:r>
              <a:rPr lang="en-US" dirty="0"/>
              <a:t>Created new features to enhance analysis, such as payload range and orbit classifications.</a:t>
            </a:r>
          </a:p>
          <a:p>
            <a:endParaRPr lang="en-US" b="1" dirty="0"/>
          </a:p>
          <a:p>
            <a:r>
              <a:rPr lang="en-US" b="1" dirty="0"/>
              <a:t>Exploratory Data Analysis (EDA)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Key Insights:</a:t>
            </a:r>
          </a:p>
          <a:p>
            <a:pPr lvl="1"/>
            <a:r>
              <a:rPr lang="en-US" dirty="0"/>
              <a:t>High success rates for launches at KSC LC-39A and CCAFS SLC-40.</a:t>
            </a:r>
          </a:p>
          <a:p>
            <a:pPr lvl="1"/>
            <a:r>
              <a:rPr lang="en-US" dirty="0"/>
              <a:t>Payload mass significantly impacts mission outcomes.</a:t>
            </a:r>
          </a:p>
          <a:p>
            <a:pPr lvl="1"/>
            <a:r>
              <a:rPr lang="en-US" dirty="0"/>
              <a:t>LEO and GEO are the most frequently used orbits for SpaceX missions.</a:t>
            </a: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49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2AC6FE-2732-27C7-EBF5-F8B9D2D718D3}"/>
              </a:ext>
            </a:extLst>
          </p:cNvPr>
          <p:cNvSpPr txBox="1"/>
          <p:nvPr/>
        </p:nvSpPr>
        <p:spPr>
          <a:xfrm>
            <a:off x="931174" y="1501258"/>
            <a:ext cx="1019327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Interactive Mapping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Built a Folium-based map to visualize:</a:t>
            </a:r>
          </a:p>
          <a:p>
            <a:pPr lvl="1"/>
            <a:r>
              <a:rPr lang="en-US" dirty="0"/>
              <a:t>Launch sites with details about distances to critical infrastructures.</a:t>
            </a:r>
          </a:p>
          <a:p>
            <a:pPr lvl="1"/>
            <a:r>
              <a:rPr lang="en-US" dirty="0"/>
              <a:t>Clusters of successful and failed launches.</a:t>
            </a:r>
          </a:p>
          <a:p>
            <a:pPr lvl="1"/>
            <a:r>
              <a:rPr lang="en-US" dirty="0"/>
              <a:t>Proximity analysis using markers and distance lines.</a:t>
            </a:r>
          </a:p>
          <a:p>
            <a:endParaRPr lang="en-US" b="1" dirty="0"/>
          </a:p>
          <a:p>
            <a:r>
              <a:rPr lang="en-US" b="1" dirty="0"/>
              <a:t>Predictive Analysis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Developed and evaluated classification models:</a:t>
            </a:r>
          </a:p>
          <a:p>
            <a:pPr lvl="1"/>
            <a:r>
              <a:rPr lang="en-US" dirty="0"/>
              <a:t>Best model: </a:t>
            </a:r>
            <a:r>
              <a:rPr lang="en-US" i="1" dirty="0"/>
              <a:t>e.g., Support Vector Machine (SVM)</a:t>
            </a:r>
            <a:r>
              <a:rPr lang="en-US" dirty="0"/>
              <a:t>, achieving ~92% accuracy.</a:t>
            </a:r>
          </a:p>
          <a:p>
            <a:pPr lvl="1"/>
            <a:r>
              <a:rPr lang="en-US" dirty="0"/>
              <a:t>Payload mass, launch site, and orbit were critical predictors.</a:t>
            </a:r>
          </a:p>
          <a:p>
            <a:pPr lvl="1"/>
            <a:r>
              <a:rPr lang="en-US" dirty="0"/>
              <a:t>Improved models using hyperparameter tuning and cross-validation.</a:t>
            </a:r>
          </a:p>
          <a:p>
            <a:endParaRPr lang="en-US" b="1" dirty="0"/>
          </a:p>
          <a:p>
            <a:r>
              <a:rPr lang="en-US" b="1" dirty="0"/>
              <a:t>Key Achievements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Informed Decision-Making</a:t>
            </a:r>
            <a:r>
              <a:rPr lang="en-US" b="1" dirty="0"/>
              <a:t>:</a:t>
            </a:r>
            <a:endParaRPr lang="en-US" dirty="0"/>
          </a:p>
          <a:p>
            <a:pPr lvl="1"/>
            <a:r>
              <a:rPr lang="en-US" dirty="0"/>
              <a:t>Identified factors contributing to successful launches.</a:t>
            </a:r>
          </a:p>
          <a:p>
            <a:pPr lvl="1"/>
            <a:r>
              <a:rPr lang="en-US" dirty="0"/>
              <a:t>Provided actionable insights for improving mission outcomes.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Scalable Approach:</a:t>
            </a:r>
          </a:p>
          <a:p>
            <a:pPr lvl="1"/>
            <a:r>
              <a:rPr lang="en-US" dirty="0"/>
              <a:t>Developed a modular workflow applicable to other datasets or domains.</a:t>
            </a:r>
          </a:p>
        </p:txBody>
      </p:sp>
    </p:spTree>
    <p:extLst>
      <p:ext uri="{BB962C8B-B14F-4D97-AF65-F5344CB8AC3E}">
        <p14:creationId xmlns:p14="http://schemas.microsoft.com/office/powerpoint/2010/main" val="2812326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C9ADDE-9043-EBF0-4981-92262C2E8300}"/>
              </a:ext>
            </a:extLst>
          </p:cNvPr>
          <p:cNvSpPr txBox="1"/>
          <p:nvPr/>
        </p:nvSpPr>
        <p:spPr>
          <a:xfrm>
            <a:off x="397669" y="1436083"/>
            <a:ext cx="5561409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badi" panose="020B0604020104020204"/>
                <a:cs typeface="Arial" panose="020B0604020202020204" pitchFamily="34" charset="0"/>
              </a:rPr>
              <a:t>Project Background and Context</a:t>
            </a:r>
          </a:p>
          <a:p>
            <a:endParaRPr lang="en-US" b="1" dirty="0">
              <a:latin typeface="Abadi" panose="020B0604020104020204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SpaceX has revolutionized the space industry with its reusable rocket technology, making space exploration more cost-effective and accessible.</a:t>
            </a:r>
          </a:p>
          <a:p>
            <a:endParaRPr lang="en-US" dirty="0">
              <a:latin typeface="Abadi" panose="020B0604020104020204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The project aims to analyze SpaceX launch data to derive insights and support data-driven decisions for optimizing launch success and operational strategies.</a:t>
            </a:r>
          </a:p>
          <a:p>
            <a:endParaRPr lang="en-US" dirty="0">
              <a:latin typeface="Abadi" panose="020B0604020104020204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This study leverages data science techniques such as web scraping, API integration, data wrangling, exploratory analysis, and machine learning to uncover valuable insights.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C0BD89-EF74-2E88-CA16-310E3FC4A493}"/>
              </a:ext>
            </a:extLst>
          </p:cNvPr>
          <p:cNvSpPr txBox="1"/>
          <p:nvPr/>
        </p:nvSpPr>
        <p:spPr>
          <a:xfrm>
            <a:off x="5959078" y="1407123"/>
            <a:ext cx="609361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badi" panose="020B0604020104020204"/>
                <a:cs typeface="Arial" panose="020B0604020202020204" pitchFamily="34" charset="0"/>
              </a:rPr>
              <a:t>Problems You Want to Find Answers</a:t>
            </a:r>
          </a:p>
          <a:p>
            <a:endParaRPr lang="en-US" b="1" dirty="0">
              <a:latin typeface="Abadi" panose="020B0604020104020204"/>
              <a:cs typeface="Arial" panose="020B060402020202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b="1" dirty="0">
                <a:latin typeface="Abadi" panose="020B0604020104020204"/>
                <a:cs typeface="Arial" panose="020B0604020202020204" pitchFamily="34" charset="0"/>
              </a:rPr>
              <a:t>What factors influence the success of a SpaceX launch?</a:t>
            </a:r>
            <a:endParaRPr lang="en-US" dirty="0">
              <a:latin typeface="Abadi" panose="020B0604020104020204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How do payload mass, orbit type, and other variables affect launch outcomes?</a:t>
            </a:r>
          </a:p>
          <a:p>
            <a:pPr lvl="1"/>
            <a:endParaRPr lang="en-US" dirty="0">
              <a:latin typeface="Abadi" panose="020B0604020104020204"/>
              <a:cs typeface="Arial" panose="020B060402020202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b="1" dirty="0">
                <a:latin typeface="Abadi" panose="020B0604020104020204"/>
                <a:cs typeface="Arial" panose="020B0604020202020204" pitchFamily="34" charset="0"/>
              </a:rPr>
              <a:t>Which launch sites are the most effective in ensuring successful missions?</a:t>
            </a:r>
            <a:endParaRPr lang="en-US" dirty="0">
              <a:latin typeface="Abadi" panose="020B0604020104020204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Are there geographical or operational factors contributing to differences in success rates?</a:t>
            </a:r>
          </a:p>
          <a:p>
            <a:pPr lvl="1"/>
            <a:endParaRPr lang="en-US" dirty="0">
              <a:latin typeface="Abadi" panose="020B0604020104020204"/>
              <a:cs typeface="Arial" panose="020B060402020202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b="1" dirty="0">
                <a:latin typeface="Abadi" panose="020B0604020104020204"/>
                <a:cs typeface="Arial" panose="020B0604020202020204" pitchFamily="34" charset="0"/>
              </a:rPr>
              <a:t>Can we predict the success of a SpaceX launch based on historical data?</a:t>
            </a:r>
            <a:endParaRPr lang="en-US" dirty="0">
              <a:latin typeface="Abadi" panose="020B0604020104020204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How accurately can machine learning models forecast launch outcomes?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281586-81EF-7D94-A54C-50B3A98B7948}"/>
              </a:ext>
            </a:extLst>
          </p:cNvPr>
          <p:cNvSpPr txBox="1"/>
          <p:nvPr/>
        </p:nvSpPr>
        <p:spPr>
          <a:xfrm>
            <a:off x="430420" y="1367204"/>
            <a:ext cx="5827505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badi" panose="020B0604020104020204"/>
                <a:cs typeface="Arial" panose="020B0604020202020204" pitchFamily="34" charset="0"/>
              </a:rPr>
              <a:t>Data Collection Methodology</a:t>
            </a:r>
          </a:p>
          <a:p>
            <a:endParaRPr lang="en-US" b="1" dirty="0">
              <a:latin typeface="Abadi" panose="020B0604020104020204"/>
              <a:cs typeface="Arial" panose="020B0604020202020204" pitchFamily="34" charset="0"/>
            </a:endParaRPr>
          </a:p>
          <a:p>
            <a:r>
              <a:rPr lang="en-US" b="1" dirty="0">
                <a:latin typeface="Abadi" panose="020B0604020104020204"/>
                <a:cs typeface="Arial" panose="020B0604020202020204" pitchFamily="34" charset="0"/>
              </a:rPr>
              <a:t>Web Scraping:</a:t>
            </a: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Extracted SpaceX launch data from publicly available online sources using Python web scraping libraries.</a:t>
            </a:r>
          </a:p>
          <a:p>
            <a:endParaRPr lang="en-US" b="1" dirty="0">
              <a:latin typeface="Abadi" panose="020B0604020104020204"/>
              <a:cs typeface="Arial" panose="020B0604020202020204" pitchFamily="34" charset="0"/>
            </a:endParaRPr>
          </a:p>
          <a:p>
            <a:r>
              <a:rPr lang="en-US" b="1" dirty="0">
                <a:latin typeface="Abadi" panose="020B0604020104020204"/>
                <a:cs typeface="Arial" panose="020B0604020202020204" pitchFamily="34" charset="0"/>
              </a:rPr>
              <a:t>API Integration:</a:t>
            </a: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Collected additional detailed launch data from SpaceX's API, including payload, orbit, and mission outcome information.</a:t>
            </a:r>
          </a:p>
          <a:p>
            <a:endParaRPr lang="en-US" b="1" dirty="0">
              <a:latin typeface="Abadi" panose="020B0604020104020204"/>
              <a:cs typeface="Arial" panose="020B0604020202020204" pitchFamily="34" charset="0"/>
            </a:endParaRPr>
          </a:p>
          <a:p>
            <a:r>
              <a:rPr lang="en-US" b="1" dirty="0">
                <a:latin typeface="Abadi" panose="020B0604020104020204"/>
                <a:cs typeface="Arial" panose="020B0604020202020204" pitchFamily="34" charset="0"/>
              </a:rPr>
              <a:t>Data Wrangling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Cleaned and preprocessed raw data to handle: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Missing values.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Data inconsistencies.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Redundancies.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Transformed the dataset into a structured format for further analysis.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7A8D86-1CBA-7125-FD77-20070B96630D}"/>
              </a:ext>
            </a:extLst>
          </p:cNvPr>
          <p:cNvSpPr txBox="1"/>
          <p:nvPr/>
        </p:nvSpPr>
        <p:spPr>
          <a:xfrm>
            <a:off x="6257925" y="1367204"/>
            <a:ext cx="57150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badi" panose="020B0604020104020204"/>
                <a:cs typeface="Arial" panose="020B0604020202020204" pitchFamily="34" charset="0"/>
              </a:rPr>
              <a:t>Data Processing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Normalized and standardized data fields for consistency.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Created derived columns and features relevant to analysis and predictions (e.g., success/failure indicators, payload categories).</a:t>
            </a:r>
          </a:p>
          <a:p>
            <a:endParaRPr lang="en-US" b="1" dirty="0">
              <a:latin typeface="Abadi" panose="020B0604020104020204"/>
            </a:endParaRPr>
          </a:p>
          <a:p>
            <a:r>
              <a:rPr lang="en-US" b="1" dirty="0">
                <a:latin typeface="Abadi" panose="020B0604020104020204"/>
                <a:cs typeface="Arial" panose="020B0604020202020204" pitchFamily="34" charset="0"/>
              </a:rPr>
              <a:t>Exploratory Data Analysis (EDA)</a:t>
            </a:r>
          </a:p>
          <a:p>
            <a:r>
              <a:rPr lang="en-US" b="1" dirty="0">
                <a:latin typeface="Abadi" panose="020B0604020104020204"/>
                <a:cs typeface="Arial" panose="020B0604020202020204" pitchFamily="34" charset="0"/>
              </a:rPr>
              <a:t>SQL-Based Analysis:</a:t>
            </a:r>
            <a:endParaRPr lang="en-US" dirty="0">
              <a:latin typeface="Abadi" panose="020B0604020104020204"/>
              <a:cs typeface="Arial" panose="020B0604020202020204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Used SQL queries to identify trends, calculate success rates, and analyze payload impacts.</a:t>
            </a:r>
          </a:p>
          <a:p>
            <a:r>
              <a:rPr lang="en-US" b="1" dirty="0">
                <a:latin typeface="Abadi" panose="020B0604020104020204"/>
                <a:cs typeface="Arial" panose="020B0604020202020204" pitchFamily="34" charset="0"/>
              </a:rPr>
              <a:t>Visualization:</a:t>
            </a:r>
            <a:endParaRPr lang="en-US" dirty="0">
              <a:latin typeface="Abadi" panose="020B0604020104020204"/>
              <a:cs typeface="Arial" panose="020B0604020202020204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Applied Python visualization libraries (Matplotlib, Seaborn) to uncover patterns and relationships in the data.</a:t>
            </a: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427726-EE94-99DF-171A-34E74FAA6E55}"/>
              </a:ext>
            </a:extLst>
          </p:cNvPr>
          <p:cNvSpPr txBox="1"/>
          <p:nvPr/>
        </p:nvSpPr>
        <p:spPr>
          <a:xfrm>
            <a:off x="127985" y="1467951"/>
            <a:ext cx="553997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badi" panose="020B0604020104020204"/>
                <a:cs typeface="Arial" panose="020B0604020202020204" pitchFamily="34" charset="0"/>
              </a:rPr>
              <a:t>Interactive Visual Analytics</a:t>
            </a:r>
          </a:p>
          <a:p>
            <a:endParaRPr lang="en-US" b="1" dirty="0">
              <a:latin typeface="Abadi" panose="020B0604020104020204"/>
              <a:cs typeface="Arial" panose="020B0604020202020204" pitchFamily="34" charset="0"/>
            </a:endParaRPr>
          </a:p>
          <a:p>
            <a:r>
              <a:rPr lang="en-US" b="1" dirty="0">
                <a:latin typeface="Abadi" panose="020B0604020104020204"/>
                <a:cs typeface="Arial" panose="020B0604020202020204" pitchFamily="34" charset="0"/>
              </a:rPr>
              <a:t>Folium:</a:t>
            </a:r>
            <a:endParaRPr lang="en-US" dirty="0">
              <a:latin typeface="Abadi" panose="020B0604020104020204"/>
              <a:cs typeface="Arial" panose="020B0604020202020204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Created geospatial visualizations to analyze launch site performance and geographic distribution.</a:t>
            </a:r>
          </a:p>
          <a:p>
            <a:r>
              <a:rPr lang="en-US" b="1" dirty="0" err="1">
                <a:latin typeface="Abadi" panose="020B0604020104020204"/>
                <a:cs typeface="Arial" panose="020B0604020202020204" pitchFamily="34" charset="0"/>
              </a:rPr>
              <a:t>Plotly</a:t>
            </a:r>
            <a:r>
              <a:rPr lang="en-US" b="1" dirty="0">
                <a:latin typeface="Abadi" panose="020B0604020104020204"/>
                <a:cs typeface="Arial" panose="020B0604020202020204" pitchFamily="34" charset="0"/>
              </a:rPr>
              <a:t> Dash:</a:t>
            </a:r>
            <a:endParaRPr lang="en-US" dirty="0">
              <a:latin typeface="Abadi" panose="020B0604020104020204"/>
              <a:cs typeface="Arial" panose="020B0604020202020204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Built interactive dashboards to dynamically explore key insights and trends.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D752E5-9894-A155-3E99-E3A210956494}"/>
              </a:ext>
            </a:extLst>
          </p:cNvPr>
          <p:cNvSpPr txBox="1"/>
          <p:nvPr/>
        </p:nvSpPr>
        <p:spPr>
          <a:xfrm>
            <a:off x="5667963" y="1467951"/>
            <a:ext cx="609361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badi" panose="020B0604020104020204"/>
                <a:cs typeface="Arial" panose="020B0604020202020204" pitchFamily="34" charset="0"/>
              </a:rPr>
              <a:t>Predictive Analysis Using Classification Models</a:t>
            </a:r>
          </a:p>
          <a:p>
            <a:endParaRPr lang="en-US" b="1" dirty="0">
              <a:latin typeface="Abadi" panose="020B0604020104020204"/>
              <a:cs typeface="Arial" panose="020B0604020202020204" pitchFamily="34" charset="0"/>
            </a:endParaRPr>
          </a:p>
          <a:p>
            <a:r>
              <a:rPr lang="en-US" b="1" dirty="0">
                <a:latin typeface="Abadi" panose="020B0604020104020204"/>
                <a:cs typeface="Arial" panose="020B0604020202020204" pitchFamily="34" charset="0"/>
              </a:rPr>
              <a:t>Model Building:</a:t>
            </a:r>
            <a:endParaRPr lang="en-US" dirty="0">
              <a:latin typeface="Abadi" panose="020B0604020104020204"/>
              <a:cs typeface="Arial" panose="020B0604020202020204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Developed machine learning models to classify launch success.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Explored algorithms such as Logistic Regression, Decision Trees, and Support Vector Machines.</a:t>
            </a:r>
          </a:p>
          <a:p>
            <a:r>
              <a:rPr lang="en-US" b="1" dirty="0">
                <a:latin typeface="Abadi" panose="020B0604020104020204"/>
                <a:cs typeface="Arial" panose="020B0604020202020204" pitchFamily="34" charset="0"/>
              </a:rPr>
              <a:t>Model Tuning:</a:t>
            </a:r>
            <a:endParaRPr lang="en-US" dirty="0">
              <a:latin typeface="Abadi" panose="020B0604020104020204"/>
              <a:cs typeface="Arial" panose="020B0604020202020204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Fine-tuned hyperparameters to optimize model performance.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Applied cross-validation techniques to ensure robustness.</a:t>
            </a:r>
          </a:p>
          <a:p>
            <a:r>
              <a:rPr lang="en-US" b="1" dirty="0">
                <a:latin typeface="Abadi" panose="020B0604020104020204"/>
                <a:cs typeface="Arial" panose="020B0604020202020204" pitchFamily="34" charset="0"/>
              </a:rPr>
              <a:t>Model Evaluation:</a:t>
            </a:r>
            <a:endParaRPr lang="en-US" dirty="0">
              <a:latin typeface="Abadi" panose="020B0604020104020204"/>
              <a:cs typeface="Arial" panose="020B0604020202020204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Evaluated models using metrics like accuracy, precision, recall, and F1-score.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Abadi" panose="020B0604020104020204"/>
                <a:cs typeface="Arial" panose="020B0604020202020204" pitchFamily="34" charset="0"/>
              </a:rPr>
              <a:t>Selected the best-performing model for predicting SpaceX launch outcomes.</a:t>
            </a:r>
          </a:p>
        </p:txBody>
      </p:sp>
    </p:spTree>
    <p:extLst>
      <p:ext uri="{BB962C8B-B14F-4D97-AF65-F5344CB8AC3E}">
        <p14:creationId xmlns:p14="http://schemas.microsoft.com/office/powerpoint/2010/main" val="3823393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3E5E728-02C3-4F25-BA1D-5F6893A04B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402" y="1322033"/>
            <a:ext cx="10795985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Data Collection Process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Web Scraping: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Extracted SpaceX launch data from public online sources using Python libraries such as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BeautifulSoup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 and requests.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Parsed the HTML content to retrieve relevant information, including launch dates, payloads, orbit types, and mission outcomes.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API Integration: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Accessed SpaceX's official API to retrieve detailed and structured data on launches.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Fetched additional information, such as rocket types, core reusability, payload masses, and customer details.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Data Consolidation: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Merged data from web scraping and API into a unified dataset for consistency.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Ensured data completeness by cross-referencing multiple sources.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Data Storage: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Stored the collected data in structured formats (e.g., CSV, SQL databases) for easy access and processing during analysis.</a:t>
            </a: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2019</TotalTime>
  <Words>4248</Words>
  <Application>Microsoft Office PowerPoint</Application>
  <PresentationFormat>Widescreen</PresentationFormat>
  <Paragraphs>561</Paragraphs>
  <Slides>50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6" baseType="lpstr">
      <vt:lpstr>Abadi</vt:lpstr>
      <vt:lpstr>Arial</vt:lpstr>
      <vt:lpstr>Calibri</vt:lpstr>
      <vt:lpstr>IBM Plex Mono SemiBold</vt:lpstr>
      <vt:lpstr>Wingdings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Trofymova, Anastasiia</cp:lastModifiedBy>
  <cp:revision>517</cp:revision>
  <dcterms:created xsi:type="dcterms:W3CDTF">2021-04-29T18:58:34Z</dcterms:created>
  <dcterms:modified xsi:type="dcterms:W3CDTF">2025-01-25T00:17:35Z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